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4"/>
    <p:sldMasterId id="2147483693" r:id="rId5"/>
    <p:sldMasterId id="2147483694" r:id="rId6"/>
    <p:sldMasterId id="2147483695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</p:sldIdLst>
  <p:sldSz cy="10287000" cx="18288000"/>
  <p:notesSz cx="6858000" cy="9144000"/>
  <p:embeddedFontLst>
    <p:embeddedFont>
      <p:font typeface="Poppins"/>
      <p:regular r:id="rId18"/>
      <p:bold r:id="rId19"/>
      <p:italic r:id="rId20"/>
      <p:boldItalic r:id="rId21"/>
    </p:embeddedFont>
    <p:embeddedFont>
      <p:font typeface="Poppins Medium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  <p:embeddedFont>
      <p:font typeface="Poppins SemiBold"/>
      <p:regular r:id="rId30"/>
      <p:bold r:id="rId31"/>
      <p:italic r:id="rId32"/>
      <p:boldItalic r:id="rId33"/>
    </p:embeddedFont>
    <p:embeddedFont>
      <p:font typeface="Poppins ExtraBold"/>
      <p:bold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005">
          <p15:clr>
            <a:srgbClr val="9AA0A6"/>
          </p15:clr>
        </p15:guide>
        <p15:guide id="2" pos="1224">
          <p15:clr>
            <a:srgbClr val="9AA0A6"/>
          </p15:clr>
        </p15:guide>
        <p15:guide id="3" orient="horz" pos="1224">
          <p15:clr>
            <a:srgbClr val="9AA0A6"/>
          </p15:clr>
        </p15:guide>
        <p15:guide id="4" pos="9006">
          <p15:clr>
            <a:srgbClr val="9AA0A6"/>
          </p15:clr>
        </p15:guide>
        <p15:guide id="5" orient="horz" pos="4662">
          <p15:clr>
            <a:srgbClr val="9AA0A6"/>
          </p15:clr>
        </p15:guide>
        <p15:guide id="6" orient="horz" pos="200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05"/>
        <p:guide pos="1224"/>
        <p:guide pos="1224" orient="horz"/>
        <p:guide pos="9006"/>
        <p:guide pos="4662" orient="horz"/>
        <p:guide pos="200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italic.fntdata"/><Relationship Id="rId22" Type="http://schemas.openxmlformats.org/officeDocument/2006/relationships/font" Target="fonts/PoppinsMedium-regular.fntdata"/><Relationship Id="rId21" Type="http://schemas.openxmlformats.org/officeDocument/2006/relationships/font" Target="fonts/Poppins-boldItalic.fntdata"/><Relationship Id="rId24" Type="http://schemas.openxmlformats.org/officeDocument/2006/relationships/font" Target="fonts/PoppinsMedium-italic.fntdata"/><Relationship Id="rId23" Type="http://schemas.openxmlformats.org/officeDocument/2006/relationships/font" Target="fonts/PoppinsMedium-bold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font" Target="fonts/WorkSans-regular.fntdata"/><Relationship Id="rId25" Type="http://schemas.openxmlformats.org/officeDocument/2006/relationships/font" Target="fonts/PoppinsMedium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WorkSans-boldItalic.fntdata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31" Type="http://schemas.openxmlformats.org/officeDocument/2006/relationships/font" Target="fonts/PoppinsSemiBold-bold.fntdata"/><Relationship Id="rId30" Type="http://schemas.openxmlformats.org/officeDocument/2006/relationships/font" Target="fonts/PoppinsSemiBold-regular.fntdata"/><Relationship Id="rId11" Type="http://schemas.openxmlformats.org/officeDocument/2006/relationships/slide" Target="slides/slide3.xml"/><Relationship Id="rId33" Type="http://schemas.openxmlformats.org/officeDocument/2006/relationships/font" Target="fonts/PoppinsSemiBold-boldItalic.fntdata"/><Relationship Id="rId10" Type="http://schemas.openxmlformats.org/officeDocument/2006/relationships/slide" Target="slides/slide2.xml"/><Relationship Id="rId32" Type="http://schemas.openxmlformats.org/officeDocument/2006/relationships/font" Target="fonts/PoppinsSemiBold-italic.fntdata"/><Relationship Id="rId13" Type="http://schemas.openxmlformats.org/officeDocument/2006/relationships/slide" Target="slides/slide5.xml"/><Relationship Id="rId35" Type="http://schemas.openxmlformats.org/officeDocument/2006/relationships/font" Target="fonts/PoppinsExtraBold-boldItalic.fntdata"/><Relationship Id="rId12" Type="http://schemas.openxmlformats.org/officeDocument/2006/relationships/slide" Target="slides/slide4.xml"/><Relationship Id="rId34" Type="http://schemas.openxmlformats.org/officeDocument/2006/relationships/font" Target="fonts/PoppinsExtraBold-bold.fntdata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font" Target="fonts/Poppins-bold.fntdata"/><Relationship Id="rId18" Type="http://schemas.openxmlformats.org/officeDocument/2006/relationships/font" Target="fonts/Poppins-regular.fntdata"/></Relationships>
</file>

<file path=ppt/media/image1.jpg>
</file>

<file path=ppt/media/image10.png>
</file>

<file path=ppt/media/image11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3.jpg>
</file>

<file path=ppt/media/image4.jpg>
</file>

<file path=ppt/media/image5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cc2597a091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3" name="Google Shape;293;g1cc2597a091_0_3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186c01413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0" name="Google Shape;300;g2186c014135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186c01413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8" name="Google Shape;338;g2186c014135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186c01413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7" name="Google Shape;357;g2186c014135_0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186c014135_0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4" name="Google Shape;394;g2186c014135_0_5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186c014135_0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57" name="Google Shape;457;g2186c014135_0_6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186c014135_0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14" name="Google Shape;514;g2186c014135_0_7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186c014135_0_9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0" name="Google Shape;520;g2186c014135_0_9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cc2597a091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4" name="Google Shape;544;g1cc2597a091_0_3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Relationship Id="rId3" Type="http://schemas.openxmlformats.org/officeDocument/2006/relationships/image" Target="../media/image10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23417" y="1489150"/>
            <a:ext cx="17041200" cy="4105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23400" y="5668250"/>
            <a:ext cx="17041200" cy="158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623400" y="2212250"/>
            <a:ext cx="17041200" cy="3927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623400" y="6304450"/>
            <a:ext cx="17041200" cy="2601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20325" y="20325"/>
            <a:ext cx="18288000" cy="10266600"/>
          </a:xfrm>
          <a:prstGeom prst="rect">
            <a:avLst/>
          </a:prstGeom>
          <a:solidFill>
            <a:srgbClr val="1B20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 txBox="1"/>
          <p:nvPr>
            <p:ph idx="2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3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4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20325" y="20325"/>
            <a:ext cx="18288000" cy="10266600"/>
          </a:xfrm>
          <a:prstGeom prst="rect">
            <a:avLst/>
          </a:prstGeom>
          <a:solidFill>
            <a:srgbClr val="1B20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2">
            <a:alphaModFix/>
          </a:blip>
          <a:srcRect b="23948" l="0" r="32917" t="0"/>
          <a:stretch/>
        </p:blipFill>
        <p:spPr>
          <a:xfrm>
            <a:off x="5087225" y="527400"/>
            <a:ext cx="13200774" cy="9235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/>
          <p:nvPr/>
        </p:nvSpPr>
        <p:spPr>
          <a:xfrm rot="5400000">
            <a:off x="8937650" y="911000"/>
            <a:ext cx="438300" cy="18313500"/>
          </a:xfrm>
          <a:prstGeom prst="rect">
            <a:avLst/>
          </a:prstGeom>
          <a:solidFill>
            <a:srgbClr val="2D35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88" name="Google Shape;88;p18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89" name="Google Shape;89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5" name="Google Shape;95;p19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96" name="Google Shape;96;p19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7" name="Google Shape;97;p19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98" name="Google Shape;98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457200" y="273050"/>
            <a:ext cx="30084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09" name="Google Shape;109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0" name="Google Shape;110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623400" y="4301700"/>
            <a:ext cx="17041200" cy="168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7" name="Google Shape;117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 rot="5400000">
            <a:off x="2308951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 rot="5400000">
            <a:off x="4732351" y="2171689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 rot="5400000">
            <a:off x="541350" y="190487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26"/>
          <p:cNvSpPr/>
          <p:nvPr/>
        </p:nvSpPr>
        <p:spPr>
          <a:xfrm>
            <a:off x="20325" y="20325"/>
            <a:ext cx="18288000" cy="10266600"/>
          </a:xfrm>
          <a:prstGeom prst="rect">
            <a:avLst/>
          </a:prstGeom>
          <a:solidFill>
            <a:srgbClr val="1B20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42650" y="-1173650"/>
            <a:ext cx="3702523" cy="370252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/>
          <p:nvPr/>
        </p:nvSpPr>
        <p:spPr>
          <a:xfrm rot="5400000">
            <a:off x="8937650" y="911000"/>
            <a:ext cx="438300" cy="18313500"/>
          </a:xfrm>
          <a:prstGeom prst="rect">
            <a:avLst/>
          </a:prstGeom>
          <a:solidFill>
            <a:srgbClr val="2D35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26"/>
          <p:cNvPicPr preferRelativeResize="0"/>
          <p:nvPr/>
        </p:nvPicPr>
        <p:blipFill rotWithShape="1">
          <a:blip r:embed="rId3">
            <a:alphaModFix/>
          </a:blip>
          <a:srcRect b="23948" l="0" r="32917" t="0"/>
          <a:stretch/>
        </p:blipFill>
        <p:spPr>
          <a:xfrm>
            <a:off x="5087225" y="527400"/>
            <a:ext cx="13200774" cy="923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/>
          <p:nvPr/>
        </p:nvSpPr>
        <p:spPr>
          <a:xfrm rot="5400000">
            <a:off x="84150" y="647100"/>
            <a:ext cx="961800" cy="1130100"/>
          </a:xfrm>
          <a:prstGeom prst="round2SameRect">
            <a:avLst>
              <a:gd fmla="val 29124" name="adj1"/>
              <a:gd fmla="val 0" name="adj2"/>
            </a:avLst>
          </a:prstGeom>
          <a:solidFill>
            <a:srgbClr val="2D35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7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50" name="Google Shape;150;p2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9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2" name="Google Shape;162;p2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30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68" name="Google Shape;168;p30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69" name="Google Shape;169;p3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31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75" name="Google Shape;175;p31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76" name="Google Shape;176;p31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77" name="Google Shape;177;p31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78" name="Google Shape;178;p3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3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3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3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type="title"/>
          </p:nvPr>
        </p:nvSpPr>
        <p:spPr>
          <a:xfrm>
            <a:off x="457200" y="273050"/>
            <a:ext cx="30084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89" name="Google Shape;189;p33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90" name="Google Shape;190;p3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4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34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97" name="Google Shape;197;p3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3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35"/>
          <p:cNvSpPr txBox="1"/>
          <p:nvPr>
            <p:ph idx="1" type="body"/>
          </p:nvPr>
        </p:nvSpPr>
        <p:spPr>
          <a:xfrm rot="5400000">
            <a:off x="2308951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3" name="Google Shape;203;p3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/>
          <p:nvPr>
            <p:ph type="title"/>
          </p:nvPr>
        </p:nvSpPr>
        <p:spPr>
          <a:xfrm rot="5400000">
            <a:off x="4732351" y="2171689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36"/>
          <p:cNvSpPr txBox="1"/>
          <p:nvPr>
            <p:ph idx="1" type="body"/>
          </p:nvPr>
        </p:nvSpPr>
        <p:spPr>
          <a:xfrm rot="5400000">
            <a:off x="541350" y="190487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9" name="Google Shape;209;p3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3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3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" name="Google Shape;222;p38"/>
          <p:cNvSpPr/>
          <p:nvPr/>
        </p:nvSpPr>
        <p:spPr>
          <a:xfrm>
            <a:off x="20325" y="20325"/>
            <a:ext cx="18288000" cy="10266600"/>
          </a:xfrm>
          <a:prstGeom prst="rect">
            <a:avLst/>
          </a:prstGeom>
          <a:solidFill>
            <a:srgbClr val="1B20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3" name="Google Shape;223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42650" y="-1173650"/>
            <a:ext cx="3702523" cy="3702523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8"/>
          <p:cNvSpPr/>
          <p:nvPr/>
        </p:nvSpPr>
        <p:spPr>
          <a:xfrm rot="5400000">
            <a:off x="8937650" y="911000"/>
            <a:ext cx="438300" cy="18313500"/>
          </a:xfrm>
          <a:prstGeom prst="rect">
            <a:avLst/>
          </a:prstGeom>
          <a:solidFill>
            <a:srgbClr val="2D35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38"/>
          <p:cNvPicPr preferRelativeResize="0"/>
          <p:nvPr/>
        </p:nvPicPr>
        <p:blipFill rotWithShape="1">
          <a:blip r:embed="rId3">
            <a:alphaModFix/>
          </a:blip>
          <a:srcRect b="23948" l="0" r="32917" t="0"/>
          <a:stretch/>
        </p:blipFill>
        <p:spPr>
          <a:xfrm>
            <a:off x="5087225" y="527400"/>
            <a:ext cx="13200774" cy="923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3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9" name="Google Shape;229;p3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40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5" name="Google Shape;235;p4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4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4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1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41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1" name="Google Shape;241;p4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4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4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42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47" name="Google Shape;247;p42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48" name="Google Shape;248;p4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4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4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43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54" name="Google Shape;254;p43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55" name="Google Shape;255;p43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56" name="Google Shape;256;p43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57" name="Google Shape;257;p4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4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4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623400" y="2304950"/>
            <a:ext cx="79998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9664800" y="2304950"/>
            <a:ext cx="79998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4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4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4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5"/>
          <p:cNvSpPr txBox="1"/>
          <p:nvPr>
            <p:ph type="title"/>
          </p:nvPr>
        </p:nvSpPr>
        <p:spPr>
          <a:xfrm>
            <a:off x="457200" y="273050"/>
            <a:ext cx="30084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45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268" name="Google Shape;268;p45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69" name="Google Shape;269;p4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4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4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6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46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76" name="Google Shape;276;p4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4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4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47"/>
          <p:cNvSpPr txBox="1"/>
          <p:nvPr>
            <p:ph idx="1" type="body"/>
          </p:nvPr>
        </p:nvSpPr>
        <p:spPr>
          <a:xfrm rot="5400000">
            <a:off x="2308951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2" name="Google Shape;282;p4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4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4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8"/>
          <p:cNvSpPr txBox="1"/>
          <p:nvPr>
            <p:ph type="title"/>
          </p:nvPr>
        </p:nvSpPr>
        <p:spPr>
          <a:xfrm rot="5400000">
            <a:off x="4732351" y="2171689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48"/>
          <p:cNvSpPr txBox="1"/>
          <p:nvPr>
            <p:ph idx="1" type="body"/>
          </p:nvPr>
        </p:nvSpPr>
        <p:spPr>
          <a:xfrm rot="5400000">
            <a:off x="541350" y="190487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8" name="Google Shape;288;p4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4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4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623400" y="1111200"/>
            <a:ext cx="5616000" cy="1511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623400" y="2779200"/>
            <a:ext cx="5616000" cy="635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980500" y="900300"/>
            <a:ext cx="12735600" cy="8181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9144000" y="-250"/>
            <a:ext cx="91440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531000" y="2466350"/>
            <a:ext cx="8090400" cy="2964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1pPr>
            <a:lvl2pPr lvl="1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2pPr>
            <a:lvl3pPr lvl="2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3pPr>
            <a:lvl4pPr lvl="3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4pPr>
            <a:lvl5pPr lvl="4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5pPr>
            <a:lvl6pPr lvl="5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6pPr>
            <a:lvl7pPr lvl="6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7pPr>
            <a:lvl8pPr lvl="7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8pPr>
            <a:lvl9pPr lvl="8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531000" y="5606150"/>
            <a:ext cx="8090400" cy="247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9879000" y="1448150"/>
            <a:ext cx="7674000" cy="7390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623400" y="8461150"/>
            <a:ext cx="11997600" cy="1210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2" Type="http://schemas.openxmlformats.org/officeDocument/2006/relationships/theme" Target="../theme/theme5.xml"/><Relationship Id="rId9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Char char="●"/>
              <a:defRPr sz="3600">
                <a:solidFill>
                  <a:schemeClr val="dk2"/>
                </a:solidFill>
              </a:defRPr>
            </a:lvl1pPr>
            <a:lvl2pPr indent="-406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2pPr>
            <a:lvl3pPr indent="-406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3pPr>
            <a:lvl4pPr indent="-406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4pPr>
            <a:lvl5pPr indent="-406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5pPr>
            <a:lvl6pPr indent="-406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6pPr>
            <a:lvl7pPr indent="-406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7pPr>
            <a:lvl8pPr indent="-406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8pPr>
            <a:lvl9pPr indent="-406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algn="r">
              <a:buNone/>
              <a:defRPr sz="2000">
                <a:solidFill>
                  <a:schemeClr val="dk2"/>
                </a:solidFill>
              </a:defRPr>
            </a:lvl1pPr>
            <a:lvl2pPr lvl="1" algn="r">
              <a:buNone/>
              <a:defRPr sz="2000">
                <a:solidFill>
                  <a:schemeClr val="dk2"/>
                </a:solidFill>
              </a:defRPr>
            </a:lvl2pPr>
            <a:lvl3pPr lvl="2" algn="r">
              <a:buNone/>
              <a:defRPr sz="2000">
                <a:solidFill>
                  <a:schemeClr val="dk2"/>
                </a:solidFill>
              </a:defRPr>
            </a:lvl3pPr>
            <a:lvl4pPr lvl="3" algn="r">
              <a:buNone/>
              <a:defRPr sz="2000">
                <a:solidFill>
                  <a:schemeClr val="dk2"/>
                </a:solidFill>
              </a:defRPr>
            </a:lvl4pPr>
            <a:lvl5pPr lvl="4" algn="r">
              <a:buNone/>
              <a:defRPr sz="2000">
                <a:solidFill>
                  <a:schemeClr val="dk2"/>
                </a:solidFill>
              </a:defRPr>
            </a:lvl5pPr>
            <a:lvl6pPr lvl="5" algn="r">
              <a:buNone/>
              <a:defRPr sz="2000">
                <a:solidFill>
                  <a:schemeClr val="dk2"/>
                </a:solidFill>
              </a:defRPr>
            </a:lvl6pPr>
            <a:lvl7pPr lvl="6" algn="r">
              <a:buNone/>
              <a:defRPr sz="2000">
                <a:solidFill>
                  <a:schemeClr val="dk2"/>
                </a:solidFill>
              </a:defRPr>
            </a:lvl7pPr>
            <a:lvl8pPr lvl="7" algn="r">
              <a:buNone/>
              <a:defRPr sz="2000">
                <a:solidFill>
                  <a:schemeClr val="dk2"/>
                </a:solidFill>
              </a:defRPr>
            </a:lvl8pPr>
            <a:lvl9pPr lvl="8" algn="r">
              <a:buNone/>
              <a:defRPr sz="2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Google Shape;135;p2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2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4" name="Google Shape;214;p37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" name="Google Shape;215;p3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" name="Google Shape;216;p3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" name="Google Shape;217;p3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Relationship Id="rId4" Type="http://schemas.openxmlformats.org/officeDocument/2006/relationships/image" Target="../media/image24.png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7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15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1.png"/><Relationship Id="rId8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2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28.png"/><Relationship Id="rId6" Type="http://schemas.openxmlformats.org/officeDocument/2006/relationships/image" Target="../media/image2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21.jpg"/><Relationship Id="rId9" Type="http://schemas.openxmlformats.org/officeDocument/2006/relationships/image" Target="../media/image27.png"/><Relationship Id="rId5" Type="http://schemas.openxmlformats.org/officeDocument/2006/relationships/image" Target="../media/image19.jpg"/><Relationship Id="rId6" Type="http://schemas.openxmlformats.org/officeDocument/2006/relationships/image" Target="../media/image17.jpg"/><Relationship Id="rId7" Type="http://schemas.openxmlformats.org/officeDocument/2006/relationships/image" Target="../media/image22.png"/><Relationship Id="rId8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49"/>
          <p:cNvPicPr preferRelativeResize="0"/>
          <p:nvPr/>
        </p:nvPicPr>
        <p:blipFill rotWithShape="1">
          <a:blip r:embed="rId3">
            <a:alphaModFix/>
          </a:blip>
          <a:srcRect b="38460" l="14475" r="15964" t="37792"/>
          <a:stretch/>
        </p:blipFill>
        <p:spPr>
          <a:xfrm>
            <a:off x="1525700" y="1572200"/>
            <a:ext cx="3327124" cy="1135698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49"/>
          <p:cNvSpPr txBox="1"/>
          <p:nvPr/>
        </p:nvSpPr>
        <p:spPr>
          <a:xfrm>
            <a:off x="1601900" y="3435250"/>
            <a:ext cx="8624100" cy="43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70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Lecture</a:t>
            </a:r>
            <a:endParaRPr sz="70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rPr>
              <a:t>Introduction to programming</a:t>
            </a:r>
            <a:endParaRPr b="1" sz="7000">
              <a:solidFill>
                <a:srgbClr val="AA81E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97" name="Google Shape;297;p49"/>
          <p:cNvPicPr preferRelativeResize="0"/>
          <p:nvPr/>
        </p:nvPicPr>
        <p:blipFill rotWithShape="1">
          <a:blip r:embed="rId4">
            <a:alphaModFix/>
          </a:blip>
          <a:srcRect b="5603" l="0" r="0" t="5594"/>
          <a:stretch/>
        </p:blipFill>
        <p:spPr>
          <a:xfrm>
            <a:off x="9838750" y="2044100"/>
            <a:ext cx="7757200" cy="688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0"/>
          <p:cNvSpPr txBox="1"/>
          <p:nvPr/>
        </p:nvSpPr>
        <p:spPr>
          <a:xfrm>
            <a:off x="1571000" y="811950"/>
            <a:ext cx="13839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2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rPr>
              <a:t>Introduction to programming</a:t>
            </a:r>
            <a:endParaRPr b="1" sz="5200">
              <a:solidFill>
                <a:srgbClr val="AA81E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03" name="Google Shape;303;p50"/>
          <p:cNvGrpSpPr/>
          <p:nvPr/>
        </p:nvGrpSpPr>
        <p:grpSpPr>
          <a:xfrm>
            <a:off x="1279475" y="2188075"/>
            <a:ext cx="16847425" cy="7443175"/>
            <a:chOff x="1279475" y="2188075"/>
            <a:chExt cx="16847425" cy="7443175"/>
          </a:xfrm>
        </p:grpSpPr>
        <p:grpSp>
          <p:nvGrpSpPr>
            <p:cNvPr id="304" name="Google Shape;304;p50"/>
            <p:cNvGrpSpPr/>
            <p:nvPr/>
          </p:nvGrpSpPr>
          <p:grpSpPr>
            <a:xfrm>
              <a:off x="1539100" y="2188075"/>
              <a:ext cx="16587800" cy="2744825"/>
              <a:chOff x="1539100" y="2188075"/>
              <a:chExt cx="16587800" cy="2744825"/>
            </a:xfrm>
          </p:grpSpPr>
          <p:sp>
            <p:nvSpPr>
              <p:cNvPr id="305" name="Google Shape;305;p50"/>
              <p:cNvSpPr txBox="1"/>
              <p:nvPr/>
            </p:nvSpPr>
            <p:spPr>
              <a:xfrm>
                <a:off x="1539150" y="2188075"/>
                <a:ext cx="1731300" cy="49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None/>
                </a:pPr>
                <a:r>
                  <a:rPr lang="en" sz="1500">
                    <a:solidFill>
                      <a:srgbClr val="FFFFFF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(Machine level language)</a:t>
                </a:r>
                <a:endParaRPr sz="15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endParaRPr>
              </a:p>
            </p:txBody>
          </p:sp>
          <p:pic>
            <p:nvPicPr>
              <p:cNvPr id="306" name="Google Shape;306;p5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1539100" y="2772850"/>
                <a:ext cx="1731300" cy="17313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28575">
                <a:solidFill>
                  <a:srgbClr val="CDAFFC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pic>
            <p:nvPicPr>
              <p:cNvPr id="307" name="Google Shape;307;p5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4662475" y="3133674"/>
                <a:ext cx="1464600" cy="1314602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308" name="Google Shape;308;p50"/>
              <p:cNvCxnSpPr/>
              <p:nvPr/>
            </p:nvCxnSpPr>
            <p:spPr>
              <a:xfrm>
                <a:off x="3593200" y="3662063"/>
                <a:ext cx="7869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sp>
            <p:nvSpPr>
              <p:cNvPr id="309" name="Google Shape;309;p50"/>
              <p:cNvSpPr txBox="1"/>
              <p:nvPr/>
            </p:nvSpPr>
            <p:spPr>
              <a:xfrm>
                <a:off x="1539150" y="4576800"/>
                <a:ext cx="1731300" cy="35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None/>
                </a:pPr>
                <a:r>
                  <a:rPr b="1" i="1" lang="en" sz="150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MLL</a:t>
                </a:r>
                <a:endParaRPr b="1" i="1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sp>
            <p:nvSpPr>
              <p:cNvPr id="310" name="Google Shape;310;p50"/>
              <p:cNvSpPr txBox="1"/>
              <p:nvPr/>
            </p:nvSpPr>
            <p:spPr>
              <a:xfrm>
                <a:off x="6949350" y="2188075"/>
                <a:ext cx="1731300" cy="49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None/>
                </a:pPr>
                <a:r>
                  <a:rPr lang="en" sz="1500">
                    <a:solidFill>
                      <a:srgbClr val="FFFFFF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(Assembly level language)</a:t>
                </a:r>
                <a:endParaRPr sz="15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endParaRPr>
              </a:p>
            </p:txBody>
          </p:sp>
          <p:sp>
            <p:nvSpPr>
              <p:cNvPr id="311" name="Google Shape;311;p50"/>
              <p:cNvSpPr/>
              <p:nvPr/>
            </p:nvSpPr>
            <p:spPr>
              <a:xfrm>
                <a:off x="7088100" y="3013925"/>
                <a:ext cx="1464600" cy="12963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" sz="19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ADD</a:t>
                </a:r>
                <a:endParaRPr sz="1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" sz="19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SUB</a:t>
                </a:r>
                <a:endParaRPr sz="1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9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DIV</a:t>
                </a:r>
                <a:endParaRPr sz="1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sp>
            <p:nvSpPr>
              <p:cNvPr id="312" name="Google Shape;312;p50"/>
              <p:cNvSpPr/>
              <p:nvPr/>
            </p:nvSpPr>
            <p:spPr>
              <a:xfrm>
                <a:off x="9803075" y="3423575"/>
                <a:ext cx="2031000" cy="4770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9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Assembler</a:t>
                </a:r>
                <a:endParaRPr sz="1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cxnSp>
            <p:nvCxnSpPr>
              <p:cNvPr id="313" name="Google Shape;313;p50"/>
              <p:cNvCxnSpPr/>
              <p:nvPr/>
            </p:nvCxnSpPr>
            <p:spPr>
              <a:xfrm>
                <a:off x="8774800" y="3662063"/>
                <a:ext cx="7869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sp>
            <p:nvSpPr>
              <p:cNvPr id="314" name="Google Shape;314;p50"/>
              <p:cNvSpPr txBox="1"/>
              <p:nvPr/>
            </p:nvSpPr>
            <p:spPr>
              <a:xfrm>
                <a:off x="4361100" y="4576800"/>
                <a:ext cx="2031000" cy="35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None/>
                </a:pPr>
                <a:r>
                  <a:rPr b="1" i="1" lang="en" sz="150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Processor(CPU)</a:t>
                </a:r>
                <a:endParaRPr b="1" i="1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cxnSp>
            <p:nvCxnSpPr>
              <p:cNvPr id="315" name="Google Shape;315;p50"/>
              <p:cNvCxnSpPr/>
              <p:nvPr/>
            </p:nvCxnSpPr>
            <p:spPr>
              <a:xfrm>
                <a:off x="12127600" y="3662063"/>
                <a:ext cx="7869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sp>
            <p:nvSpPr>
              <p:cNvPr id="316" name="Google Shape;316;p50"/>
              <p:cNvSpPr txBox="1"/>
              <p:nvPr/>
            </p:nvSpPr>
            <p:spPr>
              <a:xfrm>
                <a:off x="13273950" y="2188075"/>
                <a:ext cx="1731300" cy="49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None/>
                </a:pPr>
                <a:r>
                  <a:rPr lang="en" sz="1500">
                    <a:solidFill>
                      <a:srgbClr val="FFFFFF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(Machine level language)</a:t>
                </a:r>
                <a:endParaRPr sz="15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endParaRPr>
              </a:p>
            </p:txBody>
          </p:sp>
          <p:pic>
            <p:nvPicPr>
              <p:cNvPr id="317" name="Google Shape;317;p5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13273900" y="2772850"/>
                <a:ext cx="1731300" cy="17313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28575">
                <a:solidFill>
                  <a:srgbClr val="CDAFFC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pic>
            <p:nvPicPr>
              <p:cNvPr id="318" name="Google Shape;318;p5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16397275" y="3133674"/>
                <a:ext cx="1464600" cy="1314602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319" name="Google Shape;319;p50"/>
              <p:cNvCxnSpPr/>
              <p:nvPr/>
            </p:nvCxnSpPr>
            <p:spPr>
              <a:xfrm>
                <a:off x="15328000" y="3662063"/>
                <a:ext cx="7869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sp>
            <p:nvSpPr>
              <p:cNvPr id="320" name="Google Shape;320;p50"/>
              <p:cNvSpPr txBox="1"/>
              <p:nvPr/>
            </p:nvSpPr>
            <p:spPr>
              <a:xfrm>
                <a:off x="13273950" y="4576800"/>
                <a:ext cx="1731300" cy="35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None/>
                </a:pPr>
                <a:r>
                  <a:rPr b="1" i="1" lang="en" sz="150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MLL</a:t>
                </a:r>
                <a:endParaRPr b="1" i="1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sp>
            <p:nvSpPr>
              <p:cNvPr id="321" name="Google Shape;321;p50"/>
              <p:cNvSpPr txBox="1"/>
              <p:nvPr/>
            </p:nvSpPr>
            <p:spPr>
              <a:xfrm>
                <a:off x="16095900" y="4576800"/>
                <a:ext cx="2031000" cy="35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None/>
                </a:pPr>
                <a:r>
                  <a:rPr b="1" i="1" lang="en" sz="150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Processor(CPU)</a:t>
                </a:r>
                <a:endParaRPr b="1" i="1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sp>
            <p:nvSpPr>
              <p:cNvPr id="322" name="Google Shape;322;p50"/>
              <p:cNvSpPr txBox="1"/>
              <p:nvPr/>
            </p:nvSpPr>
            <p:spPr>
              <a:xfrm>
                <a:off x="6949350" y="4576800"/>
                <a:ext cx="1731300" cy="35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None/>
                </a:pPr>
                <a:r>
                  <a:rPr b="1" i="1" lang="en" sz="150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A</a:t>
                </a:r>
                <a:r>
                  <a:rPr b="1" i="1" lang="en" sz="150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LL</a:t>
                </a:r>
                <a:endParaRPr b="1" i="1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  <p:grpSp>
          <p:nvGrpSpPr>
            <p:cNvPr id="323" name="Google Shape;323;p50"/>
            <p:cNvGrpSpPr/>
            <p:nvPr/>
          </p:nvGrpSpPr>
          <p:grpSpPr>
            <a:xfrm>
              <a:off x="1279475" y="5386750"/>
              <a:ext cx="10674275" cy="4244500"/>
              <a:chOff x="1279475" y="5386750"/>
              <a:chExt cx="10674275" cy="4244500"/>
            </a:xfrm>
          </p:grpSpPr>
          <p:sp>
            <p:nvSpPr>
              <p:cNvPr id="324" name="Google Shape;324;p50"/>
              <p:cNvSpPr/>
              <p:nvPr/>
            </p:nvSpPr>
            <p:spPr>
              <a:xfrm>
                <a:off x="1594850" y="5386750"/>
                <a:ext cx="3056700" cy="1144800"/>
              </a:xfrm>
              <a:prstGeom prst="ellipse">
                <a:avLst/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50"/>
              <p:cNvSpPr txBox="1"/>
              <p:nvPr/>
            </p:nvSpPr>
            <p:spPr>
              <a:xfrm>
                <a:off x="1671500" y="5555975"/>
                <a:ext cx="2903400" cy="49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50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High-level </a:t>
                </a:r>
                <a:endParaRPr b="1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50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programming language</a:t>
                </a:r>
                <a:endParaRPr b="1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sp>
            <p:nvSpPr>
              <p:cNvPr id="326" name="Google Shape;326;p50"/>
              <p:cNvSpPr txBox="1"/>
              <p:nvPr/>
            </p:nvSpPr>
            <p:spPr>
              <a:xfrm>
                <a:off x="1671500" y="5929000"/>
                <a:ext cx="2903400" cy="49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>
                    <a:solidFill>
                      <a:srgbClr val="FFFFFF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C, Pascal, Java, Python.</a:t>
                </a:r>
                <a:endParaRPr sz="15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endParaRPr>
              </a:p>
            </p:txBody>
          </p:sp>
          <p:sp>
            <p:nvSpPr>
              <p:cNvPr id="327" name="Google Shape;327;p50"/>
              <p:cNvSpPr/>
              <p:nvPr/>
            </p:nvSpPr>
            <p:spPr>
              <a:xfrm rot="5400000">
                <a:off x="2808350" y="6739250"/>
                <a:ext cx="629700" cy="369300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solidFill>
                <a:srgbClr val="CDAF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50"/>
              <p:cNvSpPr/>
              <p:nvPr/>
            </p:nvSpPr>
            <p:spPr>
              <a:xfrm>
                <a:off x="1866300" y="7317214"/>
                <a:ext cx="2513700" cy="941400"/>
              </a:xfrm>
              <a:prstGeom prst="ellipse">
                <a:avLst/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50"/>
              <p:cNvSpPr txBox="1"/>
              <p:nvPr/>
            </p:nvSpPr>
            <p:spPr>
              <a:xfrm>
                <a:off x="1671500" y="7566425"/>
                <a:ext cx="2903400" cy="49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70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Compiler</a:t>
                </a:r>
                <a:endParaRPr b="1" sz="17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sp>
            <p:nvSpPr>
              <p:cNvPr id="330" name="Google Shape;330;p50"/>
              <p:cNvSpPr/>
              <p:nvPr/>
            </p:nvSpPr>
            <p:spPr>
              <a:xfrm rot="5400000">
                <a:off x="2808350" y="8568050"/>
                <a:ext cx="629700" cy="369300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solidFill>
                <a:srgbClr val="CDAF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50"/>
              <p:cNvSpPr/>
              <p:nvPr/>
            </p:nvSpPr>
            <p:spPr>
              <a:xfrm>
                <a:off x="1279475" y="9154250"/>
                <a:ext cx="3687300" cy="477000"/>
              </a:xfrm>
              <a:prstGeom prst="roundRect">
                <a:avLst>
                  <a:gd fmla="val 50000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9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(Machine level language)</a:t>
                </a:r>
                <a:endParaRPr sz="1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pic>
            <p:nvPicPr>
              <p:cNvPr id="332" name="Google Shape;332;p5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6212250" y="7238749"/>
                <a:ext cx="1464600" cy="1314602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333" name="Google Shape;333;p50"/>
              <p:cNvCxnSpPr/>
              <p:nvPr/>
            </p:nvCxnSpPr>
            <p:spPr>
              <a:xfrm>
                <a:off x="5142975" y="7767138"/>
                <a:ext cx="7869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sp>
            <p:nvSpPr>
              <p:cNvPr id="334" name="Google Shape;334;p50"/>
              <p:cNvSpPr txBox="1"/>
              <p:nvPr/>
            </p:nvSpPr>
            <p:spPr>
              <a:xfrm>
                <a:off x="5910875" y="8681875"/>
                <a:ext cx="2031000" cy="35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None/>
                </a:pPr>
                <a:r>
                  <a:rPr b="1" i="1" lang="en" sz="150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Processor(CPU)</a:t>
                </a:r>
                <a:endParaRPr b="1" i="1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sp>
            <p:nvSpPr>
              <p:cNvPr id="335" name="Google Shape;335;p50"/>
              <p:cNvSpPr txBox="1"/>
              <p:nvPr/>
            </p:nvSpPr>
            <p:spPr>
              <a:xfrm>
                <a:off x="8810950" y="7005275"/>
                <a:ext cx="3142800" cy="1614900"/>
              </a:xfrm>
              <a:prstGeom prst="rect">
                <a:avLst/>
              </a:prstGeom>
              <a:noFill/>
              <a:ln cap="flat" cmpd="sng" w="28575">
                <a:solidFill>
                  <a:srgbClr val="CDAFFC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600" u="none" cap="none" strike="noStrike">
                    <a:solidFill>
                      <a:srgbClr val="CDAFFC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Advantages : </a:t>
                </a:r>
                <a:endParaRPr b="1" i="0" sz="1600" u="none" cap="none" strike="noStrike">
                  <a:solidFill>
                    <a:srgbClr val="CDAFFC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i="0" lang="en" sz="1600" u="none" cap="none" strike="noStrike">
                    <a:solidFill>
                      <a:schemeClr val="lt1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User friendly easy to write code in symbols and by using english like commands.</a:t>
                </a:r>
                <a:endParaRPr i="0" sz="1600" u="none" cap="none" strike="noStrike">
                  <a:solidFill>
                    <a:schemeClr val="lt1"/>
                  </a:solidFill>
                  <a:latin typeface="Poppins Medium"/>
                  <a:ea typeface="Poppins Medium"/>
                  <a:cs typeface="Poppins Medium"/>
                  <a:sym typeface="Poppins Medium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1"/>
          <p:cNvSpPr txBox="1"/>
          <p:nvPr/>
        </p:nvSpPr>
        <p:spPr>
          <a:xfrm>
            <a:off x="1571000" y="811950"/>
            <a:ext cx="13839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2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rPr>
              <a:t>Introduction to Java</a:t>
            </a:r>
            <a:endParaRPr b="1" sz="5200">
              <a:solidFill>
                <a:srgbClr val="AA81E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1" name="Google Shape;341;p51"/>
          <p:cNvSpPr txBox="1"/>
          <p:nvPr/>
        </p:nvSpPr>
        <p:spPr>
          <a:xfrm>
            <a:off x="1594850" y="1842600"/>
            <a:ext cx="822060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CDAFFC"/>
              </a:buClr>
              <a:buSzPts val="2500"/>
              <a:buFont typeface="Poppins"/>
              <a:buChar char="●"/>
            </a:pPr>
            <a:r>
              <a:rPr lang="en" sz="2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Freely downloadable</a:t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87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DAFFC"/>
              </a:buClr>
              <a:buSzPts val="2500"/>
              <a:buFont typeface="Poppins"/>
              <a:buChar char="●"/>
            </a:pPr>
            <a:r>
              <a:rPr lang="en" sz="2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Open source</a:t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87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DAFFC"/>
              </a:buClr>
              <a:buSzPts val="2500"/>
              <a:buFont typeface="Poppins"/>
              <a:buChar char="●"/>
            </a:pPr>
            <a:r>
              <a:rPr lang="en" sz="2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Created by Sun Microsystem</a:t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87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DAFFC"/>
              </a:buClr>
              <a:buSzPts val="2500"/>
              <a:buFont typeface="Poppins"/>
              <a:buChar char="●"/>
            </a:pPr>
            <a:r>
              <a:rPr lang="en" sz="2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Currently owned by Oracle corporation</a:t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grpSp>
        <p:nvGrpSpPr>
          <p:cNvPr id="342" name="Google Shape;342;p51"/>
          <p:cNvGrpSpPr/>
          <p:nvPr/>
        </p:nvGrpSpPr>
        <p:grpSpPr>
          <a:xfrm>
            <a:off x="1393050" y="4215243"/>
            <a:ext cx="14705282" cy="3315129"/>
            <a:chOff x="1393050" y="4215243"/>
            <a:chExt cx="14705282" cy="3315129"/>
          </a:xfrm>
        </p:grpSpPr>
        <p:sp>
          <p:nvSpPr>
            <p:cNvPr id="343" name="Google Shape;343;p51"/>
            <p:cNvSpPr/>
            <p:nvPr/>
          </p:nvSpPr>
          <p:spPr>
            <a:xfrm>
              <a:off x="1829725" y="6993225"/>
              <a:ext cx="1215900" cy="4770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1995</a:t>
              </a:r>
              <a:endParaRPr sz="19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pic>
          <p:nvPicPr>
            <p:cNvPr id="344" name="Google Shape;344;p51"/>
            <p:cNvPicPr preferRelativeResize="0"/>
            <p:nvPr/>
          </p:nvPicPr>
          <p:blipFill rotWithShape="1">
            <a:blip r:embed="rId3">
              <a:alphaModFix/>
            </a:blip>
            <a:srcRect b="2740" l="-4160" r="4159" t="-2740"/>
            <a:stretch/>
          </p:blipFill>
          <p:spPr>
            <a:xfrm>
              <a:off x="1393050" y="4684531"/>
              <a:ext cx="2089249" cy="2089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5" name="Google Shape;345;p51"/>
            <p:cNvPicPr preferRelativeResize="0"/>
            <p:nvPr/>
          </p:nvPicPr>
          <p:blipFill rotWithShape="1">
            <a:blip r:embed="rId4">
              <a:alphaModFix/>
            </a:blip>
            <a:srcRect b="-7480" l="0" r="0" t="7480"/>
            <a:stretch/>
          </p:blipFill>
          <p:spPr>
            <a:xfrm>
              <a:off x="8169225" y="5304700"/>
              <a:ext cx="2971200" cy="1488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6" name="Google Shape;346;p51"/>
            <p:cNvPicPr preferRelativeResize="0"/>
            <p:nvPr/>
          </p:nvPicPr>
          <p:blipFill rotWithShape="1">
            <a:blip r:embed="rId5">
              <a:alphaModFix/>
            </a:blip>
            <a:srcRect b="0" l="0" r="0" t="4168"/>
            <a:stretch/>
          </p:blipFill>
          <p:spPr>
            <a:xfrm>
              <a:off x="4938650" y="4215243"/>
              <a:ext cx="2089200" cy="2669400"/>
            </a:xfrm>
            <a:prstGeom prst="ellipse">
              <a:avLst/>
            </a:prstGeom>
            <a:noFill/>
            <a:ln cap="flat" cmpd="sng" w="28575">
              <a:solidFill>
                <a:srgbClr val="CDAFFC"/>
              </a:solidFill>
              <a:prstDash val="solid"/>
              <a:round/>
              <a:headEnd len="sm" w="sm" type="none"/>
              <a:tailEnd len="sm" w="sm" type="none"/>
            </a:ln>
          </p:spPr>
        </p:pic>
        <p:grpSp>
          <p:nvGrpSpPr>
            <p:cNvPr id="347" name="Google Shape;347;p51"/>
            <p:cNvGrpSpPr/>
            <p:nvPr/>
          </p:nvGrpSpPr>
          <p:grpSpPr>
            <a:xfrm>
              <a:off x="13180204" y="4684519"/>
              <a:ext cx="2918120" cy="1348303"/>
              <a:chOff x="5221375" y="7003925"/>
              <a:chExt cx="3462000" cy="1599600"/>
            </a:xfrm>
          </p:grpSpPr>
          <p:sp>
            <p:nvSpPr>
              <p:cNvPr id="348" name="Google Shape;348;p51"/>
              <p:cNvSpPr/>
              <p:nvPr/>
            </p:nvSpPr>
            <p:spPr>
              <a:xfrm>
                <a:off x="5221375" y="7003925"/>
                <a:ext cx="3462000" cy="1599600"/>
              </a:xfrm>
              <a:prstGeom prst="roundRect">
                <a:avLst>
                  <a:gd fmla="val 11882" name="adj"/>
                </a:avLst>
              </a:prstGeom>
              <a:solidFill>
                <a:schemeClr val="lt1"/>
              </a:solidFill>
              <a:ln cap="flat" cmpd="sng" w="28575">
                <a:solidFill>
                  <a:srgbClr val="CDAFF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49" name="Google Shape;349;p51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5428675" y="7151770"/>
                <a:ext cx="3047375" cy="132250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50" name="Google Shape;350;p51"/>
            <p:cNvGrpSpPr/>
            <p:nvPr/>
          </p:nvGrpSpPr>
          <p:grpSpPr>
            <a:xfrm>
              <a:off x="13180212" y="6182069"/>
              <a:ext cx="2918120" cy="1348303"/>
              <a:chOff x="9183775" y="7003925"/>
              <a:chExt cx="3462000" cy="1599600"/>
            </a:xfrm>
          </p:grpSpPr>
          <p:sp>
            <p:nvSpPr>
              <p:cNvPr id="351" name="Google Shape;351;p51"/>
              <p:cNvSpPr/>
              <p:nvPr/>
            </p:nvSpPr>
            <p:spPr>
              <a:xfrm>
                <a:off x="9183775" y="7003925"/>
                <a:ext cx="3462000" cy="1599600"/>
              </a:xfrm>
              <a:prstGeom prst="roundRect">
                <a:avLst>
                  <a:gd fmla="val 11882" name="adj"/>
                </a:avLst>
              </a:prstGeom>
              <a:solidFill>
                <a:schemeClr val="lt1"/>
              </a:solidFill>
              <a:ln cap="flat" cmpd="sng" w="28575">
                <a:solidFill>
                  <a:srgbClr val="CDAFF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52" name="Google Shape;352;p51"/>
              <p:cNvPicPr preferRelativeResize="0"/>
              <p:nvPr/>
            </p:nvPicPr>
            <p:blipFill rotWithShape="1">
              <a:blip r:embed="rId7">
                <a:alphaModFix/>
              </a:blip>
              <a:srcRect b="28921" l="5836" r="6135" t="28925"/>
              <a:stretch/>
            </p:blipFill>
            <p:spPr>
              <a:xfrm>
                <a:off x="9462025" y="7256500"/>
                <a:ext cx="3047375" cy="10944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53" name="Google Shape;353;p51"/>
            <p:cNvSpPr/>
            <p:nvPr/>
          </p:nvSpPr>
          <p:spPr>
            <a:xfrm>
              <a:off x="4761425" y="6993225"/>
              <a:ext cx="2443500" cy="4770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James Gosling</a:t>
              </a:r>
              <a:endParaRPr sz="19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354" name="Google Shape;354;p51"/>
            <p:cNvSpPr/>
            <p:nvPr/>
          </p:nvSpPr>
          <p:spPr>
            <a:xfrm>
              <a:off x="8169225" y="6993225"/>
              <a:ext cx="2971200" cy="4770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Green Team</a:t>
              </a:r>
              <a:endParaRPr sz="19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2"/>
          <p:cNvSpPr txBox="1"/>
          <p:nvPr/>
        </p:nvSpPr>
        <p:spPr>
          <a:xfrm>
            <a:off x="1571000" y="691450"/>
            <a:ext cx="138399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2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rPr>
              <a:t>Platform and Platform Dependency(Non- Potability)</a:t>
            </a:r>
            <a:endParaRPr b="1" sz="5200">
              <a:solidFill>
                <a:srgbClr val="AA81E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60" name="Google Shape;360;p52"/>
          <p:cNvGrpSpPr/>
          <p:nvPr/>
        </p:nvGrpSpPr>
        <p:grpSpPr>
          <a:xfrm>
            <a:off x="1801825" y="2566275"/>
            <a:ext cx="16377600" cy="7117550"/>
            <a:chOff x="1801825" y="2566275"/>
            <a:chExt cx="16377600" cy="7117550"/>
          </a:xfrm>
        </p:grpSpPr>
        <p:sp>
          <p:nvSpPr>
            <p:cNvPr id="361" name="Google Shape;361;p52"/>
            <p:cNvSpPr/>
            <p:nvPr/>
          </p:nvSpPr>
          <p:spPr>
            <a:xfrm>
              <a:off x="1801825" y="3692750"/>
              <a:ext cx="16377600" cy="3102600"/>
            </a:xfrm>
            <a:prstGeom prst="roundRect">
              <a:avLst>
                <a:gd fmla="val 9224" name="adj"/>
              </a:avLst>
            </a:prstGeom>
            <a:noFill/>
            <a:ln cap="flat" cmpd="sng" w="38100">
              <a:solidFill>
                <a:srgbClr val="CDAFF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52"/>
            <p:cNvSpPr txBox="1"/>
            <p:nvPr/>
          </p:nvSpPr>
          <p:spPr>
            <a:xfrm>
              <a:off x="1801825" y="3789175"/>
              <a:ext cx="2120700" cy="2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C program code</a:t>
              </a:r>
              <a:endParaRPr b="1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id="363" name="Google Shape;363;p5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771375" y="4224113"/>
              <a:ext cx="1731300" cy="17313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CDAFFC"/>
              </a:solidFill>
              <a:prstDash val="solid"/>
              <a:round/>
              <a:headEnd len="sm" w="sm" type="none"/>
              <a:tailEnd len="sm" w="sm" type="none"/>
            </a:ln>
          </p:spPr>
        </p:pic>
        <p:cxnSp>
          <p:nvCxnSpPr>
            <p:cNvPr id="364" name="Google Shape;364;p52"/>
            <p:cNvCxnSpPr/>
            <p:nvPr/>
          </p:nvCxnSpPr>
          <p:spPr>
            <a:xfrm>
              <a:off x="4143100" y="5154313"/>
              <a:ext cx="13677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365" name="Google Shape;365;p52"/>
            <p:cNvSpPr txBox="1"/>
            <p:nvPr/>
          </p:nvSpPr>
          <p:spPr>
            <a:xfrm>
              <a:off x="4869825" y="6081375"/>
              <a:ext cx="35346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Add.obj</a:t>
              </a:r>
              <a:endParaRPr b="1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(Machine level language)</a:t>
              </a:r>
              <a:endParaRPr b="1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66" name="Google Shape;366;p52"/>
            <p:cNvSpPr/>
            <p:nvPr/>
          </p:nvSpPr>
          <p:spPr>
            <a:xfrm>
              <a:off x="16264475" y="4748275"/>
              <a:ext cx="1628700" cy="8121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Output</a:t>
              </a:r>
              <a:endParaRPr sz="19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pic>
          <p:nvPicPr>
            <p:cNvPr id="367" name="Google Shape;367;p5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3257450" y="4432474"/>
              <a:ext cx="1464600" cy="13146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8" name="Google Shape;368;p52"/>
            <p:cNvSpPr txBox="1"/>
            <p:nvPr/>
          </p:nvSpPr>
          <p:spPr>
            <a:xfrm>
              <a:off x="12974250" y="6149625"/>
              <a:ext cx="2031000" cy="35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b="1" i="1" lang="en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Processor(CPU)</a:t>
              </a:r>
              <a:endParaRPr b="1" i="1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369" name="Google Shape;369;p52"/>
            <p:cNvGrpSpPr/>
            <p:nvPr/>
          </p:nvGrpSpPr>
          <p:grpSpPr>
            <a:xfrm>
              <a:off x="1801825" y="2566275"/>
              <a:ext cx="3273900" cy="974100"/>
              <a:chOff x="1801825" y="2566275"/>
              <a:chExt cx="3273900" cy="974100"/>
            </a:xfrm>
          </p:grpSpPr>
          <p:sp>
            <p:nvSpPr>
              <p:cNvPr id="370" name="Google Shape;370;p52"/>
              <p:cNvSpPr/>
              <p:nvPr/>
            </p:nvSpPr>
            <p:spPr>
              <a:xfrm>
                <a:off x="1801825" y="2566275"/>
                <a:ext cx="3273900" cy="974100"/>
              </a:xfrm>
              <a:prstGeom prst="roundRect">
                <a:avLst>
                  <a:gd fmla="val 16667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71" name="Google Shape;371;p52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1943088" y="2645588"/>
                <a:ext cx="815473" cy="81547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72" name="Google Shape;372;p52"/>
              <p:cNvSpPr txBox="1"/>
              <p:nvPr/>
            </p:nvSpPr>
            <p:spPr>
              <a:xfrm>
                <a:off x="2619725" y="2841775"/>
                <a:ext cx="2372700" cy="35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3100" u="none" cap="none" strike="noStrike">
                    <a:solidFill>
                      <a:srgbClr val="AA81E9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Windows</a:t>
                </a:r>
                <a:endParaRPr b="1" i="0" sz="3100" u="none" cap="none" strike="noStrike">
                  <a:solidFill>
                    <a:srgbClr val="AA81E9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  <p:pic>
          <p:nvPicPr>
            <p:cNvPr id="373" name="Google Shape;373;p52"/>
            <p:cNvPicPr preferRelativeResize="0"/>
            <p:nvPr/>
          </p:nvPicPr>
          <p:blipFill rotWithShape="1">
            <a:blip r:embed="rId6">
              <a:alphaModFix/>
            </a:blip>
            <a:srcRect b="0" l="0" r="16373" t="0"/>
            <a:stretch/>
          </p:blipFill>
          <p:spPr>
            <a:xfrm>
              <a:off x="1943100" y="4353475"/>
              <a:ext cx="1838100" cy="1449300"/>
            </a:xfrm>
            <a:prstGeom prst="roundRect">
              <a:avLst>
                <a:gd fmla="val 6224" name="adj"/>
              </a:avLst>
            </a:prstGeom>
            <a:noFill/>
            <a:ln>
              <a:noFill/>
            </a:ln>
          </p:spPr>
        </p:pic>
        <p:sp>
          <p:nvSpPr>
            <p:cNvPr id="374" name="Google Shape;374;p52"/>
            <p:cNvSpPr txBox="1"/>
            <p:nvPr/>
          </p:nvSpPr>
          <p:spPr>
            <a:xfrm>
              <a:off x="1996525" y="6081375"/>
              <a:ext cx="1731300" cy="2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Add.c</a:t>
              </a:r>
              <a:endParaRPr b="1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75" name="Google Shape;375;p52"/>
            <p:cNvSpPr txBox="1"/>
            <p:nvPr/>
          </p:nvSpPr>
          <p:spPr>
            <a:xfrm>
              <a:off x="4046200" y="4834125"/>
              <a:ext cx="1464600" cy="2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i="1" lang="en" sz="1500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Compiler</a:t>
              </a:r>
              <a:endParaRPr i="1" sz="1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376" name="Google Shape;376;p52"/>
            <p:cNvSpPr txBox="1"/>
            <p:nvPr/>
          </p:nvSpPr>
          <p:spPr>
            <a:xfrm>
              <a:off x="5771425" y="3742063"/>
              <a:ext cx="1731300" cy="35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b="1" i="1" lang="en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MLL</a:t>
              </a:r>
              <a:endParaRPr b="1" i="1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377" name="Google Shape;377;p52"/>
            <p:cNvCxnSpPr/>
            <p:nvPr/>
          </p:nvCxnSpPr>
          <p:spPr>
            <a:xfrm>
              <a:off x="7953100" y="5154313"/>
              <a:ext cx="13677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pic>
          <p:nvPicPr>
            <p:cNvPr id="378" name="Google Shape;378;p5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581375" y="4224113"/>
              <a:ext cx="1731300" cy="17313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CDAFFC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379" name="Google Shape;379;p52"/>
            <p:cNvSpPr txBox="1"/>
            <p:nvPr/>
          </p:nvSpPr>
          <p:spPr>
            <a:xfrm>
              <a:off x="9581475" y="6081375"/>
              <a:ext cx="1731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Add.exe</a:t>
              </a:r>
              <a:endParaRPr b="1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380" name="Google Shape;380;p52"/>
            <p:cNvCxnSpPr/>
            <p:nvPr/>
          </p:nvCxnSpPr>
          <p:spPr>
            <a:xfrm>
              <a:off x="11573250" y="5154313"/>
              <a:ext cx="13677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381" name="Google Shape;381;p52"/>
            <p:cNvCxnSpPr/>
            <p:nvPr/>
          </p:nvCxnSpPr>
          <p:spPr>
            <a:xfrm>
              <a:off x="14922375" y="5154313"/>
              <a:ext cx="10728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grpSp>
          <p:nvGrpSpPr>
            <p:cNvPr id="382" name="Google Shape;382;p52"/>
            <p:cNvGrpSpPr/>
            <p:nvPr/>
          </p:nvGrpSpPr>
          <p:grpSpPr>
            <a:xfrm>
              <a:off x="1801825" y="7138275"/>
              <a:ext cx="3273900" cy="974100"/>
              <a:chOff x="1801825" y="6985875"/>
              <a:chExt cx="3273900" cy="974100"/>
            </a:xfrm>
          </p:grpSpPr>
          <p:sp>
            <p:nvSpPr>
              <p:cNvPr id="383" name="Google Shape;383;p52"/>
              <p:cNvSpPr/>
              <p:nvPr/>
            </p:nvSpPr>
            <p:spPr>
              <a:xfrm>
                <a:off x="1801825" y="6985875"/>
                <a:ext cx="3273900" cy="974100"/>
              </a:xfrm>
              <a:prstGeom prst="roundRect">
                <a:avLst>
                  <a:gd fmla="val 16667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52"/>
              <p:cNvSpPr txBox="1"/>
              <p:nvPr/>
            </p:nvSpPr>
            <p:spPr>
              <a:xfrm>
                <a:off x="2706475" y="7261375"/>
                <a:ext cx="1464600" cy="35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lang="en" sz="3100">
                    <a:solidFill>
                      <a:srgbClr val="AA81E9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Linux</a:t>
                </a:r>
                <a:endParaRPr b="1" i="0" sz="3100" u="none" cap="none" strike="noStrike">
                  <a:solidFill>
                    <a:srgbClr val="AA81E9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pic>
            <p:nvPicPr>
              <p:cNvPr id="385" name="Google Shape;385;p52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1943107" y="7033375"/>
                <a:ext cx="876890" cy="8121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86" name="Google Shape;386;p5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406250" y="7857399"/>
              <a:ext cx="1464600" cy="13146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7" name="Google Shape;387;p52"/>
            <p:cNvSpPr txBox="1"/>
            <p:nvPr/>
          </p:nvSpPr>
          <p:spPr>
            <a:xfrm>
              <a:off x="6123050" y="9327725"/>
              <a:ext cx="2031000" cy="35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b="1" i="1" lang="en" sz="15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Processor(CPU)</a:t>
              </a:r>
              <a:endParaRPr b="1" i="1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388" name="Google Shape;388;p52"/>
            <p:cNvCxnSpPr/>
            <p:nvPr/>
          </p:nvCxnSpPr>
          <p:spPr>
            <a:xfrm>
              <a:off x="7954550" y="8620163"/>
              <a:ext cx="26487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pic>
          <p:nvPicPr>
            <p:cNvPr id="389" name="Google Shape;389;p52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0869250" y="7805825"/>
              <a:ext cx="1628698" cy="16286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90" name="Google Shape;390;p52"/>
            <p:cNvCxnSpPr/>
            <p:nvPr/>
          </p:nvCxnSpPr>
          <p:spPr>
            <a:xfrm flipH="1">
              <a:off x="9172450" y="6553525"/>
              <a:ext cx="1250100" cy="10719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391" name="Google Shape;391;p52"/>
            <p:cNvCxnSpPr/>
            <p:nvPr/>
          </p:nvCxnSpPr>
          <p:spPr>
            <a:xfrm>
              <a:off x="6958400" y="7625475"/>
              <a:ext cx="19092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triangle"/>
              <a:tailEnd len="med" w="med" type="none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3"/>
          <p:cNvSpPr txBox="1"/>
          <p:nvPr/>
        </p:nvSpPr>
        <p:spPr>
          <a:xfrm>
            <a:off x="1571000" y="691450"/>
            <a:ext cx="138399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2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rPr>
              <a:t>How Java Made Portable(Platform Independent - WORA) </a:t>
            </a:r>
            <a:endParaRPr b="1" sz="5200">
              <a:solidFill>
                <a:srgbClr val="AA81E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7" name="Google Shape;397;p53"/>
          <p:cNvSpPr txBox="1"/>
          <p:nvPr/>
        </p:nvSpPr>
        <p:spPr>
          <a:xfrm>
            <a:off x="1594850" y="2452200"/>
            <a:ext cx="7954200" cy="4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DAFFC"/>
              </a:buClr>
              <a:buSzPts val="2500"/>
              <a:buFont typeface="Poppins Medium"/>
              <a:buAutoNum type="arabicPeriod"/>
            </a:pPr>
            <a:r>
              <a:rPr lang="en" sz="2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The Bytecode (.class) file will be created in one System OS.</a:t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DAFFC"/>
              </a:buClr>
              <a:buSzPts val="2500"/>
              <a:buFont typeface="Poppins Medium"/>
              <a:buAutoNum type="arabicPeriod"/>
            </a:pPr>
            <a:r>
              <a:rPr lang="en" sz="2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That bytecode will be transported through internet and will be downloaded in other OS.</a:t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DAFFC"/>
              </a:buClr>
              <a:buSzPts val="2500"/>
              <a:buFont typeface="Poppins Medium"/>
              <a:buAutoNum type="arabicPeriod"/>
            </a:pPr>
            <a:r>
              <a:rPr lang="en" sz="2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The other OS will have there on JVM installed which will help that .class file of java code to run in there system.</a:t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873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DAFFC"/>
              </a:buClr>
              <a:buSzPts val="2500"/>
              <a:buFont typeface="Poppins Medium"/>
              <a:buAutoNum type="arabicPeriod"/>
            </a:pPr>
            <a:r>
              <a:rPr lang="en" sz="2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Through this java got Platform Independent which we call WORA.</a:t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grpSp>
        <p:nvGrpSpPr>
          <p:cNvPr id="398" name="Google Shape;398;p53"/>
          <p:cNvGrpSpPr/>
          <p:nvPr/>
        </p:nvGrpSpPr>
        <p:grpSpPr>
          <a:xfrm>
            <a:off x="11306424" y="2548295"/>
            <a:ext cx="4342264" cy="6041179"/>
            <a:chOff x="11306424" y="2548295"/>
            <a:chExt cx="4342264" cy="6041179"/>
          </a:xfrm>
        </p:grpSpPr>
        <p:sp>
          <p:nvSpPr>
            <p:cNvPr id="399" name="Google Shape;399;p53"/>
            <p:cNvSpPr/>
            <p:nvPr/>
          </p:nvSpPr>
          <p:spPr>
            <a:xfrm>
              <a:off x="12123345" y="2548295"/>
              <a:ext cx="2708506" cy="389924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Java Code (.java)</a:t>
              </a:r>
              <a:endParaRPr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cxnSp>
          <p:nvCxnSpPr>
            <p:cNvPr id="400" name="Google Shape;400;p53"/>
            <p:cNvCxnSpPr/>
            <p:nvPr/>
          </p:nvCxnSpPr>
          <p:spPr>
            <a:xfrm>
              <a:off x="13477598" y="2938218"/>
              <a:ext cx="0" cy="548108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401" name="Google Shape;401;p53"/>
            <p:cNvSpPr/>
            <p:nvPr/>
          </p:nvSpPr>
          <p:spPr>
            <a:xfrm>
              <a:off x="12560724" y="3486326"/>
              <a:ext cx="1833748" cy="876735"/>
            </a:xfrm>
            <a:prstGeom prst="ellipse">
              <a:avLst/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JAVAC</a:t>
              </a:r>
              <a:endParaRPr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Compiler</a:t>
              </a:r>
              <a:endPara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402" name="Google Shape;402;p53"/>
            <p:cNvSpPr/>
            <p:nvPr/>
          </p:nvSpPr>
          <p:spPr>
            <a:xfrm>
              <a:off x="12123345" y="4911168"/>
              <a:ext cx="2708506" cy="389924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Byte Code (.class)</a:t>
              </a:r>
              <a:endParaRPr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cxnSp>
          <p:nvCxnSpPr>
            <p:cNvPr id="403" name="Google Shape;403;p53"/>
            <p:cNvCxnSpPr/>
            <p:nvPr/>
          </p:nvCxnSpPr>
          <p:spPr>
            <a:xfrm>
              <a:off x="13477598" y="5298950"/>
              <a:ext cx="0" cy="798038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404" name="Google Shape;404;p53"/>
            <p:cNvCxnSpPr/>
            <p:nvPr/>
          </p:nvCxnSpPr>
          <p:spPr>
            <a:xfrm>
              <a:off x="13477598" y="4344474"/>
              <a:ext cx="0" cy="548108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405" name="Google Shape;405;p53"/>
            <p:cNvCxnSpPr/>
            <p:nvPr/>
          </p:nvCxnSpPr>
          <p:spPr>
            <a:xfrm>
              <a:off x="11980979" y="5658522"/>
              <a:ext cx="2993237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med" w="med" type="none"/>
            </a:ln>
          </p:spPr>
        </p:cxnSp>
        <p:sp>
          <p:nvSpPr>
            <p:cNvPr id="406" name="Google Shape;406;p53"/>
            <p:cNvSpPr/>
            <p:nvPr/>
          </p:nvSpPr>
          <p:spPr>
            <a:xfrm>
              <a:off x="12950647" y="6116530"/>
              <a:ext cx="1053901" cy="389924"/>
            </a:xfrm>
            <a:prstGeom prst="roundRect">
              <a:avLst>
                <a:gd fmla="val 16667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JVM</a:t>
              </a:r>
              <a:endParaRPr sz="18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407" name="Google Shape;407;p53"/>
            <p:cNvSpPr/>
            <p:nvPr/>
          </p:nvSpPr>
          <p:spPr>
            <a:xfrm>
              <a:off x="14457350" y="6116530"/>
              <a:ext cx="1053901" cy="389924"/>
            </a:xfrm>
            <a:prstGeom prst="roundRect">
              <a:avLst>
                <a:gd fmla="val 16667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JVM</a:t>
              </a:r>
              <a:endParaRPr sz="18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408" name="Google Shape;408;p53"/>
            <p:cNvSpPr/>
            <p:nvPr/>
          </p:nvSpPr>
          <p:spPr>
            <a:xfrm>
              <a:off x="11443945" y="6116530"/>
              <a:ext cx="1053901" cy="389924"/>
            </a:xfrm>
            <a:prstGeom prst="roundRect">
              <a:avLst>
                <a:gd fmla="val 16667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JVM</a:t>
              </a:r>
              <a:endParaRPr sz="18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cxnSp>
          <p:nvCxnSpPr>
            <p:cNvPr id="409" name="Google Shape;409;p53"/>
            <p:cNvCxnSpPr/>
            <p:nvPr/>
          </p:nvCxnSpPr>
          <p:spPr>
            <a:xfrm>
              <a:off x="11980979" y="5658522"/>
              <a:ext cx="0" cy="418792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410" name="Google Shape;410;p53"/>
            <p:cNvCxnSpPr/>
            <p:nvPr/>
          </p:nvCxnSpPr>
          <p:spPr>
            <a:xfrm>
              <a:off x="14994385" y="5658522"/>
              <a:ext cx="0" cy="418792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411" name="Google Shape;411;p53"/>
            <p:cNvCxnSpPr/>
            <p:nvPr/>
          </p:nvCxnSpPr>
          <p:spPr>
            <a:xfrm>
              <a:off x="13477598" y="6625257"/>
              <a:ext cx="0" cy="476529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triangle"/>
              <a:tailEnd len="med" w="med" type="triangle"/>
            </a:ln>
          </p:spPr>
        </p:cxnSp>
        <p:sp>
          <p:nvSpPr>
            <p:cNvPr id="412" name="Google Shape;412;p53"/>
            <p:cNvSpPr/>
            <p:nvPr/>
          </p:nvSpPr>
          <p:spPr>
            <a:xfrm>
              <a:off x="12915014" y="7120999"/>
              <a:ext cx="1125084" cy="389924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Linux</a:t>
              </a:r>
              <a:endPara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413" name="Google Shape;413;p53"/>
            <p:cNvSpPr/>
            <p:nvPr/>
          </p:nvSpPr>
          <p:spPr>
            <a:xfrm>
              <a:off x="14523604" y="7120999"/>
              <a:ext cx="1125084" cy="389924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Mac</a:t>
              </a:r>
              <a:endPara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414" name="Google Shape;414;p53"/>
            <p:cNvSpPr/>
            <p:nvPr/>
          </p:nvSpPr>
          <p:spPr>
            <a:xfrm>
              <a:off x="11306424" y="7120999"/>
              <a:ext cx="1125084" cy="389924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Windows</a:t>
              </a:r>
              <a:endParaRPr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cxnSp>
          <p:nvCxnSpPr>
            <p:cNvPr id="415" name="Google Shape;415;p53"/>
            <p:cNvCxnSpPr/>
            <p:nvPr/>
          </p:nvCxnSpPr>
          <p:spPr>
            <a:xfrm>
              <a:off x="11980979" y="6662990"/>
              <a:ext cx="0" cy="418792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triangle"/>
              <a:tailEnd len="med" w="med" type="triangle"/>
            </a:ln>
          </p:spPr>
        </p:cxnSp>
        <p:cxnSp>
          <p:nvCxnSpPr>
            <p:cNvPr id="416" name="Google Shape;416;p53"/>
            <p:cNvCxnSpPr/>
            <p:nvPr/>
          </p:nvCxnSpPr>
          <p:spPr>
            <a:xfrm>
              <a:off x="14994385" y="6662990"/>
              <a:ext cx="0" cy="418792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triangle"/>
              <a:tailEnd len="med" w="med" type="triangle"/>
            </a:ln>
          </p:spPr>
        </p:cxnSp>
        <p:grpSp>
          <p:nvGrpSpPr>
            <p:cNvPr id="417" name="Google Shape;417;p53"/>
            <p:cNvGrpSpPr/>
            <p:nvPr/>
          </p:nvGrpSpPr>
          <p:grpSpPr>
            <a:xfrm>
              <a:off x="11412110" y="7704038"/>
              <a:ext cx="885435" cy="885435"/>
              <a:chOff x="2290525" y="8839950"/>
              <a:chExt cx="671700" cy="671700"/>
            </a:xfrm>
          </p:grpSpPr>
          <p:sp>
            <p:nvSpPr>
              <p:cNvPr id="418" name="Google Shape;418;p53"/>
              <p:cNvSpPr/>
              <p:nvPr/>
            </p:nvSpPr>
            <p:spPr>
              <a:xfrm>
                <a:off x="22905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19" name="Google Shape;419;p5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2365001" y="8914424"/>
                <a:ext cx="522752" cy="52275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20" name="Google Shape;420;p53"/>
            <p:cNvGrpSpPr/>
            <p:nvPr/>
          </p:nvGrpSpPr>
          <p:grpSpPr>
            <a:xfrm>
              <a:off x="13019260" y="7704038"/>
              <a:ext cx="885435" cy="885435"/>
              <a:chOff x="3509725" y="8839950"/>
              <a:chExt cx="671700" cy="671700"/>
            </a:xfrm>
          </p:grpSpPr>
          <p:sp>
            <p:nvSpPr>
              <p:cNvPr id="421" name="Google Shape;421;p53"/>
              <p:cNvSpPr/>
              <p:nvPr/>
            </p:nvSpPr>
            <p:spPr>
              <a:xfrm>
                <a:off x="35097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22" name="Google Shape;422;p5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3568396" y="8898624"/>
                <a:ext cx="554360" cy="55435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23" name="Google Shape;423;p53"/>
            <p:cNvGrpSpPr/>
            <p:nvPr/>
          </p:nvGrpSpPr>
          <p:grpSpPr>
            <a:xfrm>
              <a:off x="14626409" y="7704038"/>
              <a:ext cx="885435" cy="885435"/>
              <a:chOff x="4652725" y="8839950"/>
              <a:chExt cx="671700" cy="671700"/>
            </a:xfrm>
          </p:grpSpPr>
          <p:sp>
            <p:nvSpPr>
              <p:cNvPr id="424" name="Google Shape;424;p53"/>
              <p:cNvSpPr/>
              <p:nvPr/>
            </p:nvSpPr>
            <p:spPr>
              <a:xfrm>
                <a:off x="46527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25" name="Google Shape;425;p53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4728915" y="8930986"/>
                <a:ext cx="489636" cy="48963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426" name="Google Shape;426;p53"/>
          <p:cNvGrpSpPr/>
          <p:nvPr/>
        </p:nvGrpSpPr>
        <p:grpSpPr>
          <a:xfrm>
            <a:off x="-9162425" y="1943100"/>
            <a:ext cx="3294086" cy="4582900"/>
            <a:chOff x="2210350" y="4928750"/>
            <a:chExt cx="3294086" cy="4582900"/>
          </a:xfrm>
        </p:grpSpPr>
        <p:grpSp>
          <p:nvGrpSpPr>
            <p:cNvPr id="427" name="Google Shape;427;p53"/>
            <p:cNvGrpSpPr/>
            <p:nvPr/>
          </p:nvGrpSpPr>
          <p:grpSpPr>
            <a:xfrm>
              <a:off x="2210350" y="4928750"/>
              <a:ext cx="3294086" cy="3764700"/>
              <a:chOff x="6472750" y="5169725"/>
              <a:chExt cx="3294086" cy="3764700"/>
            </a:xfrm>
          </p:grpSpPr>
          <p:sp>
            <p:nvSpPr>
              <p:cNvPr id="428" name="Google Shape;428;p53"/>
              <p:cNvSpPr/>
              <p:nvPr/>
            </p:nvSpPr>
            <p:spPr>
              <a:xfrm>
                <a:off x="7092475" y="5169725"/>
                <a:ext cx="2054700" cy="2958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Java Code (.java)</a:t>
                </a:r>
                <a:endParaRPr sz="13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cxnSp>
            <p:nvCxnSpPr>
              <p:cNvPr id="429" name="Google Shape;429;p53"/>
              <p:cNvCxnSpPr/>
              <p:nvPr/>
            </p:nvCxnSpPr>
            <p:spPr>
              <a:xfrm>
                <a:off x="8119825" y="5465525"/>
                <a:ext cx="0" cy="4158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sp>
            <p:nvSpPr>
              <p:cNvPr id="430" name="Google Shape;430;p53"/>
              <p:cNvSpPr/>
              <p:nvPr/>
            </p:nvSpPr>
            <p:spPr>
              <a:xfrm>
                <a:off x="7424275" y="5881325"/>
                <a:ext cx="1391100" cy="665100"/>
              </a:xfrm>
              <a:prstGeom prst="ellipse">
                <a:avLst/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JAVAC</a:t>
                </a:r>
                <a:endParaRPr sz="13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Compiler</a:t>
                </a:r>
                <a:endParaRPr sz="11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sp>
            <p:nvSpPr>
              <p:cNvPr id="431" name="Google Shape;431;p53"/>
              <p:cNvSpPr/>
              <p:nvPr/>
            </p:nvSpPr>
            <p:spPr>
              <a:xfrm>
                <a:off x="7092475" y="6962225"/>
                <a:ext cx="2054700" cy="2958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Byte Code (.class)</a:t>
                </a:r>
                <a:endParaRPr sz="13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cxnSp>
            <p:nvCxnSpPr>
              <p:cNvPr id="432" name="Google Shape;432;p53"/>
              <p:cNvCxnSpPr/>
              <p:nvPr/>
            </p:nvCxnSpPr>
            <p:spPr>
              <a:xfrm>
                <a:off x="8119825" y="7256400"/>
                <a:ext cx="0" cy="6054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433" name="Google Shape;433;p53"/>
              <p:cNvCxnSpPr/>
              <p:nvPr/>
            </p:nvCxnSpPr>
            <p:spPr>
              <a:xfrm>
                <a:off x="8119825" y="6532325"/>
                <a:ext cx="0" cy="4158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434" name="Google Shape;434;p53"/>
              <p:cNvCxnSpPr/>
              <p:nvPr/>
            </p:nvCxnSpPr>
            <p:spPr>
              <a:xfrm>
                <a:off x="6984475" y="7529175"/>
                <a:ext cx="22707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none"/>
              </a:ln>
            </p:spPr>
          </p:cxnSp>
          <p:sp>
            <p:nvSpPr>
              <p:cNvPr id="435" name="Google Shape;435;p53"/>
              <p:cNvSpPr/>
              <p:nvPr/>
            </p:nvSpPr>
            <p:spPr>
              <a:xfrm>
                <a:off x="7720075" y="7876625"/>
                <a:ext cx="799500" cy="295800"/>
              </a:xfrm>
              <a:prstGeom prst="roundRect">
                <a:avLst>
                  <a:gd fmla="val 16667" name="adj"/>
                </a:avLst>
              </a:prstGeom>
              <a:solidFill>
                <a:srgbClr val="E4D6FA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764BB8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JVM</a:t>
                </a:r>
                <a:endParaRPr sz="13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sp>
            <p:nvSpPr>
              <p:cNvPr id="436" name="Google Shape;436;p53"/>
              <p:cNvSpPr/>
              <p:nvPr/>
            </p:nvSpPr>
            <p:spPr>
              <a:xfrm>
                <a:off x="8863075" y="7876625"/>
                <a:ext cx="799500" cy="295800"/>
              </a:xfrm>
              <a:prstGeom prst="roundRect">
                <a:avLst>
                  <a:gd fmla="val 16667" name="adj"/>
                </a:avLst>
              </a:prstGeom>
              <a:solidFill>
                <a:srgbClr val="E4D6FA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764BB8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JVM</a:t>
                </a:r>
                <a:endParaRPr sz="13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sp>
            <p:nvSpPr>
              <p:cNvPr id="437" name="Google Shape;437;p53"/>
              <p:cNvSpPr/>
              <p:nvPr/>
            </p:nvSpPr>
            <p:spPr>
              <a:xfrm>
                <a:off x="6577075" y="7876625"/>
                <a:ext cx="799500" cy="295800"/>
              </a:xfrm>
              <a:prstGeom prst="roundRect">
                <a:avLst>
                  <a:gd fmla="val 16667" name="adj"/>
                </a:avLst>
              </a:prstGeom>
              <a:solidFill>
                <a:srgbClr val="E4D6FA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764BB8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JVM</a:t>
                </a:r>
                <a:endParaRPr sz="13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cxnSp>
            <p:nvCxnSpPr>
              <p:cNvPr id="438" name="Google Shape;438;p53"/>
              <p:cNvCxnSpPr/>
              <p:nvPr/>
            </p:nvCxnSpPr>
            <p:spPr>
              <a:xfrm>
                <a:off x="6984475" y="7529175"/>
                <a:ext cx="0" cy="3177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439" name="Google Shape;439;p53"/>
              <p:cNvCxnSpPr/>
              <p:nvPr/>
            </p:nvCxnSpPr>
            <p:spPr>
              <a:xfrm>
                <a:off x="9270475" y="7529175"/>
                <a:ext cx="0" cy="3177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440" name="Google Shape;440;p53"/>
              <p:cNvCxnSpPr/>
              <p:nvPr/>
            </p:nvCxnSpPr>
            <p:spPr>
              <a:xfrm>
                <a:off x="8119825" y="8262550"/>
                <a:ext cx="0" cy="3615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triangle"/>
                <a:tailEnd len="med" w="med" type="triangle"/>
              </a:ln>
            </p:spPr>
          </p:cxnSp>
          <p:sp>
            <p:nvSpPr>
              <p:cNvPr id="441" name="Google Shape;441;p53"/>
              <p:cNvSpPr/>
              <p:nvPr/>
            </p:nvSpPr>
            <p:spPr>
              <a:xfrm>
                <a:off x="7693043" y="8638625"/>
                <a:ext cx="853500" cy="2958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Linux</a:t>
                </a:r>
                <a:endParaRPr sz="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sp>
            <p:nvSpPr>
              <p:cNvPr id="442" name="Google Shape;442;p53"/>
              <p:cNvSpPr/>
              <p:nvPr/>
            </p:nvSpPr>
            <p:spPr>
              <a:xfrm>
                <a:off x="8913336" y="8638625"/>
                <a:ext cx="853500" cy="2958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Mac</a:t>
                </a:r>
                <a:endParaRPr sz="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sp>
            <p:nvSpPr>
              <p:cNvPr id="443" name="Google Shape;443;p53"/>
              <p:cNvSpPr/>
              <p:nvPr/>
            </p:nvSpPr>
            <p:spPr>
              <a:xfrm>
                <a:off x="6472750" y="8638625"/>
                <a:ext cx="853500" cy="2958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Windows</a:t>
                </a:r>
                <a:endParaRPr sz="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cxnSp>
            <p:nvCxnSpPr>
              <p:cNvPr id="444" name="Google Shape;444;p53"/>
              <p:cNvCxnSpPr/>
              <p:nvPr/>
            </p:nvCxnSpPr>
            <p:spPr>
              <a:xfrm>
                <a:off x="6984475" y="8291175"/>
                <a:ext cx="0" cy="3177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triangle"/>
                <a:tailEnd len="med" w="med" type="triangle"/>
              </a:ln>
            </p:spPr>
          </p:cxnSp>
          <p:cxnSp>
            <p:nvCxnSpPr>
              <p:cNvPr id="445" name="Google Shape;445;p53"/>
              <p:cNvCxnSpPr/>
              <p:nvPr/>
            </p:nvCxnSpPr>
            <p:spPr>
              <a:xfrm>
                <a:off x="9270475" y="8291175"/>
                <a:ext cx="0" cy="3177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triangle"/>
                <a:tailEnd len="med" w="med" type="triangle"/>
              </a:ln>
            </p:spPr>
          </p:cxnSp>
        </p:grpSp>
        <p:grpSp>
          <p:nvGrpSpPr>
            <p:cNvPr id="446" name="Google Shape;446;p53"/>
            <p:cNvGrpSpPr/>
            <p:nvPr/>
          </p:nvGrpSpPr>
          <p:grpSpPr>
            <a:xfrm>
              <a:off x="2290525" y="8839950"/>
              <a:ext cx="671700" cy="671700"/>
              <a:chOff x="2290525" y="8839950"/>
              <a:chExt cx="671700" cy="671700"/>
            </a:xfrm>
          </p:grpSpPr>
          <p:sp>
            <p:nvSpPr>
              <p:cNvPr id="447" name="Google Shape;447;p53"/>
              <p:cNvSpPr/>
              <p:nvPr/>
            </p:nvSpPr>
            <p:spPr>
              <a:xfrm>
                <a:off x="22905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48" name="Google Shape;448;p5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2365001" y="8914424"/>
                <a:ext cx="522752" cy="52275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49" name="Google Shape;449;p53"/>
            <p:cNvGrpSpPr/>
            <p:nvPr/>
          </p:nvGrpSpPr>
          <p:grpSpPr>
            <a:xfrm>
              <a:off x="3509725" y="8839950"/>
              <a:ext cx="671700" cy="671700"/>
              <a:chOff x="3509725" y="8839950"/>
              <a:chExt cx="671700" cy="671700"/>
            </a:xfrm>
          </p:grpSpPr>
          <p:sp>
            <p:nvSpPr>
              <p:cNvPr id="450" name="Google Shape;450;p53"/>
              <p:cNvSpPr/>
              <p:nvPr/>
            </p:nvSpPr>
            <p:spPr>
              <a:xfrm>
                <a:off x="35097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51" name="Google Shape;451;p5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3568396" y="8898624"/>
                <a:ext cx="554360" cy="55435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52" name="Google Shape;452;p53"/>
            <p:cNvGrpSpPr/>
            <p:nvPr/>
          </p:nvGrpSpPr>
          <p:grpSpPr>
            <a:xfrm>
              <a:off x="4728925" y="8839950"/>
              <a:ext cx="671700" cy="671700"/>
              <a:chOff x="4652725" y="8839950"/>
              <a:chExt cx="671700" cy="671700"/>
            </a:xfrm>
          </p:grpSpPr>
          <p:sp>
            <p:nvSpPr>
              <p:cNvPr id="453" name="Google Shape;453;p53"/>
              <p:cNvSpPr/>
              <p:nvPr/>
            </p:nvSpPr>
            <p:spPr>
              <a:xfrm>
                <a:off x="46527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54" name="Google Shape;454;p53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4728915" y="8930986"/>
                <a:ext cx="489636" cy="48963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4"/>
          <p:cNvSpPr txBox="1"/>
          <p:nvPr/>
        </p:nvSpPr>
        <p:spPr>
          <a:xfrm>
            <a:off x="1571000" y="691450"/>
            <a:ext cx="138399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2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rPr>
              <a:t>How Java Made Portable(Platform Independent - WORA) </a:t>
            </a:r>
            <a:endParaRPr b="1" sz="5200">
              <a:solidFill>
                <a:srgbClr val="AA81E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60" name="Google Shape;460;p54"/>
          <p:cNvGrpSpPr/>
          <p:nvPr/>
        </p:nvGrpSpPr>
        <p:grpSpPr>
          <a:xfrm>
            <a:off x="-9162425" y="1943100"/>
            <a:ext cx="3294086" cy="4582900"/>
            <a:chOff x="2210350" y="4928750"/>
            <a:chExt cx="3294086" cy="4582900"/>
          </a:xfrm>
        </p:grpSpPr>
        <p:grpSp>
          <p:nvGrpSpPr>
            <p:cNvPr id="461" name="Google Shape;461;p54"/>
            <p:cNvGrpSpPr/>
            <p:nvPr/>
          </p:nvGrpSpPr>
          <p:grpSpPr>
            <a:xfrm>
              <a:off x="2210350" y="4928750"/>
              <a:ext cx="3294086" cy="3764700"/>
              <a:chOff x="6472750" y="5169725"/>
              <a:chExt cx="3294086" cy="3764700"/>
            </a:xfrm>
          </p:grpSpPr>
          <p:sp>
            <p:nvSpPr>
              <p:cNvPr id="462" name="Google Shape;462;p54"/>
              <p:cNvSpPr/>
              <p:nvPr/>
            </p:nvSpPr>
            <p:spPr>
              <a:xfrm>
                <a:off x="7092475" y="5169725"/>
                <a:ext cx="2054700" cy="2958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Java Code (.java)</a:t>
                </a:r>
                <a:endParaRPr sz="13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cxnSp>
            <p:nvCxnSpPr>
              <p:cNvPr id="463" name="Google Shape;463;p54"/>
              <p:cNvCxnSpPr/>
              <p:nvPr/>
            </p:nvCxnSpPr>
            <p:spPr>
              <a:xfrm>
                <a:off x="8119825" y="5465525"/>
                <a:ext cx="0" cy="4158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sp>
            <p:nvSpPr>
              <p:cNvPr id="464" name="Google Shape;464;p54"/>
              <p:cNvSpPr/>
              <p:nvPr/>
            </p:nvSpPr>
            <p:spPr>
              <a:xfrm>
                <a:off x="7424275" y="5881325"/>
                <a:ext cx="1391100" cy="665100"/>
              </a:xfrm>
              <a:prstGeom prst="ellipse">
                <a:avLst/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JAVAC</a:t>
                </a:r>
                <a:endParaRPr sz="13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Compiler</a:t>
                </a:r>
                <a:endParaRPr sz="11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sp>
            <p:nvSpPr>
              <p:cNvPr id="465" name="Google Shape;465;p54"/>
              <p:cNvSpPr/>
              <p:nvPr/>
            </p:nvSpPr>
            <p:spPr>
              <a:xfrm>
                <a:off x="7092475" y="6962225"/>
                <a:ext cx="2054700" cy="2958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Byte Code (.class)</a:t>
                </a:r>
                <a:endParaRPr sz="13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cxnSp>
            <p:nvCxnSpPr>
              <p:cNvPr id="466" name="Google Shape;466;p54"/>
              <p:cNvCxnSpPr/>
              <p:nvPr/>
            </p:nvCxnSpPr>
            <p:spPr>
              <a:xfrm>
                <a:off x="8119825" y="7256400"/>
                <a:ext cx="0" cy="6054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467" name="Google Shape;467;p54"/>
              <p:cNvCxnSpPr/>
              <p:nvPr/>
            </p:nvCxnSpPr>
            <p:spPr>
              <a:xfrm>
                <a:off x="8119825" y="6532325"/>
                <a:ext cx="0" cy="4158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468" name="Google Shape;468;p54"/>
              <p:cNvCxnSpPr/>
              <p:nvPr/>
            </p:nvCxnSpPr>
            <p:spPr>
              <a:xfrm>
                <a:off x="6984475" y="7529175"/>
                <a:ext cx="22707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none"/>
              </a:ln>
            </p:spPr>
          </p:cxnSp>
          <p:sp>
            <p:nvSpPr>
              <p:cNvPr id="469" name="Google Shape;469;p54"/>
              <p:cNvSpPr/>
              <p:nvPr/>
            </p:nvSpPr>
            <p:spPr>
              <a:xfrm>
                <a:off x="7720075" y="7876625"/>
                <a:ext cx="799500" cy="295800"/>
              </a:xfrm>
              <a:prstGeom prst="roundRect">
                <a:avLst>
                  <a:gd fmla="val 16667" name="adj"/>
                </a:avLst>
              </a:prstGeom>
              <a:solidFill>
                <a:srgbClr val="E4D6FA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764BB8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JVM</a:t>
                </a:r>
                <a:endParaRPr sz="13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sp>
            <p:nvSpPr>
              <p:cNvPr id="470" name="Google Shape;470;p54"/>
              <p:cNvSpPr/>
              <p:nvPr/>
            </p:nvSpPr>
            <p:spPr>
              <a:xfrm>
                <a:off x="8863075" y="7876625"/>
                <a:ext cx="799500" cy="295800"/>
              </a:xfrm>
              <a:prstGeom prst="roundRect">
                <a:avLst>
                  <a:gd fmla="val 16667" name="adj"/>
                </a:avLst>
              </a:prstGeom>
              <a:solidFill>
                <a:srgbClr val="E4D6FA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764BB8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JVM</a:t>
                </a:r>
                <a:endParaRPr sz="13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sp>
            <p:nvSpPr>
              <p:cNvPr id="471" name="Google Shape;471;p54"/>
              <p:cNvSpPr/>
              <p:nvPr/>
            </p:nvSpPr>
            <p:spPr>
              <a:xfrm>
                <a:off x="6577075" y="7876625"/>
                <a:ext cx="799500" cy="295800"/>
              </a:xfrm>
              <a:prstGeom prst="roundRect">
                <a:avLst>
                  <a:gd fmla="val 16667" name="adj"/>
                </a:avLst>
              </a:prstGeom>
              <a:solidFill>
                <a:srgbClr val="E4D6FA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764BB8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JVM</a:t>
                </a:r>
                <a:endParaRPr sz="13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cxnSp>
            <p:nvCxnSpPr>
              <p:cNvPr id="472" name="Google Shape;472;p54"/>
              <p:cNvCxnSpPr/>
              <p:nvPr/>
            </p:nvCxnSpPr>
            <p:spPr>
              <a:xfrm>
                <a:off x="6984475" y="7529175"/>
                <a:ext cx="0" cy="3177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473" name="Google Shape;473;p54"/>
              <p:cNvCxnSpPr/>
              <p:nvPr/>
            </p:nvCxnSpPr>
            <p:spPr>
              <a:xfrm>
                <a:off x="9270475" y="7529175"/>
                <a:ext cx="0" cy="3177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474" name="Google Shape;474;p54"/>
              <p:cNvCxnSpPr/>
              <p:nvPr/>
            </p:nvCxnSpPr>
            <p:spPr>
              <a:xfrm>
                <a:off x="8119825" y="8262550"/>
                <a:ext cx="0" cy="3615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triangle"/>
                <a:tailEnd len="med" w="med" type="triangle"/>
              </a:ln>
            </p:spPr>
          </p:cxnSp>
          <p:sp>
            <p:nvSpPr>
              <p:cNvPr id="475" name="Google Shape;475;p54"/>
              <p:cNvSpPr/>
              <p:nvPr/>
            </p:nvSpPr>
            <p:spPr>
              <a:xfrm>
                <a:off x="7693043" y="8638625"/>
                <a:ext cx="853500" cy="2958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Linux</a:t>
                </a:r>
                <a:endParaRPr sz="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sp>
            <p:nvSpPr>
              <p:cNvPr id="476" name="Google Shape;476;p54"/>
              <p:cNvSpPr/>
              <p:nvPr/>
            </p:nvSpPr>
            <p:spPr>
              <a:xfrm>
                <a:off x="8913336" y="8638625"/>
                <a:ext cx="853500" cy="2958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Mac</a:t>
                </a:r>
                <a:endParaRPr sz="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sp>
            <p:nvSpPr>
              <p:cNvPr id="477" name="Google Shape;477;p54"/>
              <p:cNvSpPr/>
              <p:nvPr/>
            </p:nvSpPr>
            <p:spPr>
              <a:xfrm>
                <a:off x="6472750" y="8638625"/>
                <a:ext cx="853500" cy="295800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764BB8"/>
                  </a:gs>
                  <a:gs pos="100000">
                    <a:srgbClr val="AA81E9"/>
                  </a:gs>
                </a:gsLst>
                <a:lin ang="5400012" scaled="0"/>
              </a:gra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Poppins SemiBold"/>
                    <a:ea typeface="Poppins SemiBold"/>
                    <a:cs typeface="Poppins SemiBold"/>
                    <a:sym typeface="Poppins SemiBold"/>
                  </a:rPr>
                  <a:t>Windows</a:t>
                </a:r>
                <a:endParaRPr sz="9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endParaRPr>
              </a:p>
            </p:txBody>
          </p:sp>
          <p:cxnSp>
            <p:nvCxnSpPr>
              <p:cNvPr id="478" name="Google Shape;478;p54"/>
              <p:cNvCxnSpPr/>
              <p:nvPr/>
            </p:nvCxnSpPr>
            <p:spPr>
              <a:xfrm>
                <a:off x="6984475" y="8291175"/>
                <a:ext cx="0" cy="3177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triangle"/>
                <a:tailEnd len="med" w="med" type="triangle"/>
              </a:ln>
            </p:spPr>
          </p:cxnSp>
          <p:cxnSp>
            <p:nvCxnSpPr>
              <p:cNvPr id="479" name="Google Shape;479;p54"/>
              <p:cNvCxnSpPr/>
              <p:nvPr/>
            </p:nvCxnSpPr>
            <p:spPr>
              <a:xfrm>
                <a:off x="9270475" y="8291175"/>
                <a:ext cx="0" cy="3177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triangle"/>
                <a:tailEnd len="med" w="med" type="triangle"/>
              </a:ln>
            </p:spPr>
          </p:cxnSp>
        </p:grpSp>
        <p:grpSp>
          <p:nvGrpSpPr>
            <p:cNvPr id="480" name="Google Shape;480;p54"/>
            <p:cNvGrpSpPr/>
            <p:nvPr/>
          </p:nvGrpSpPr>
          <p:grpSpPr>
            <a:xfrm>
              <a:off x="2290525" y="8839950"/>
              <a:ext cx="671700" cy="671700"/>
              <a:chOff x="2290525" y="8839950"/>
              <a:chExt cx="671700" cy="671700"/>
            </a:xfrm>
          </p:grpSpPr>
          <p:sp>
            <p:nvSpPr>
              <p:cNvPr id="481" name="Google Shape;481;p54"/>
              <p:cNvSpPr/>
              <p:nvPr/>
            </p:nvSpPr>
            <p:spPr>
              <a:xfrm>
                <a:off x="22905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82" name="Google Shape;482;p5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2365001" y="8914424"/>
                <a:ext cx="522752" cy="52275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83" name="Google Shape;483;p54"/>
            <p:cNvGrpSpPr/>
            <p:nvPr/>
          </p:nvGrpSpPr>
          <p:grpSpPr>
            <a:xfrm>
              <a:off x="3509725" y="8839950"/>
              <a:ext cx="671700" cy="671700"/>
              <a:chOff x="3509725" y="8839950"/>
              <a:chExt cx="671700" cy="671700"/>
            </a:xfrm>
          </p:grpSpPr>
          <p:sp>
            <p:nvSpPr>
              <p:cNvPr id="484" name="Google Shape;484;p54"/>
              <p:cNvSpPr/>
              <p:nvPr/>
            </p:nvSpPr>
            <p:spPr>
              <a:xfrm>
                <a:off x="35097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85" name="Google Shape;485;p54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3568396" y="8898624"/>
                <a:ext cx="554360" cy="55435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86" name="Google Shape;486;p54"/>
            <p:cNvGrpSpPr/>
            <p:nvPr/>
          </p:nvGrpSpPr>
          <p:grpSpPr>
            <a:xfrm>
              <a:off x="4728925" y="8839950"/>
              <a:ext cx="671700" cy="671700"/>
              <a:chOff x="4652725" y="8839950"/>
              <a:chExt cx="671700" cy="671700"/>
            </a:xfrm>
          </p:grpSpPr>
          <p:sp>
            <p:nvSpPr>
              <p:cNvPr id="487" name="Google Shape;487;p54"/>
              <p:cNvSpPr/>
              <p:nvPr/>
            </p:nvSpPr>
            <p:spPr>
              <a:xfrm>
                <a:off x="46527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88" name="Google Shape;488;p54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4728915" y="8930986"/>
                <a:ext cx="489636" cy="48963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489" name="Google Shape;489;p54"/>
          <p:cNvGrpSpPr/>
          <p:nvPr/>
        </p:nvGrpSpPr>
        <p:grpSpPr>
          <a:xfrm>
            <a:off x="1626100" y="3706050"/>
            <a:ext cx="14224425" cy="2436697"/>
            <a:chOff x="1626100" y="3706050"/>
            <a:chExt cx="14224425" cy="2436697"/>
          </a:xfrm>
        </p:grpSpPr>
        <p:pic>
          <p:nvPicPr>
            <p:cNvPr id="490" name="Google Shape;490;p5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626100" y="3706050"/>
              <a:ext cx="3109500" cy="2322000"/>
            </a:xfrm>
            <a:prstGeom prst="roundRect">
              <a:avLst>
                <a:gd fmla="val 6471" name="adj"/>
              </a:avLst>
            </a:prstGeom>
            <a:noFill/>
            <a:ln cap="flat" cmpd="sng" w="28575">
              <a:solidFill>
                <a:srgbClr val="CDAFFC"/>
              </a:solidFill>
              <a:prstDash val="solid"/>
              <a:round/>
              <a:headEnd len="sm" w="sm" type="none"/>
              <a:tailEnd len="sm" w="sm" type="none"/>
            </a:ln>
          </p:spPr>
        </p:pic>
        <p:cxnSp>
          <p:nvCxnSpPr>
            <p:cNvPr id="491" name="Google Shape;491;p54"/>
            <p:cNvCxnSpPr/>
            <p:nvPr/>
          </p:nvCxnSpPr>
          <p:spPr>
            <a:xfrm>
              <a:off x="4950500" y="4867038"/>
              <a:ext cx="1889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492" name="Google Shape;492;p54"/>
            <p:cNvSpPr/>
            <p:nvPr/>
          </p:nvSpPr>
          <p:spPr>
            <a:xfrm>
              <a:off x="4989200" y="4217650"/>
              <a:ext cx="1626900" cy="4770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Compiler</a:t>
              </a:r>
              <a:endPara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493" name="Google Shape;493;p54"/>
            <p:cNvSpPr/>
            <p:nvPr/>
          </p:nvSpPr>
          <p:spPr>
            <a:xfrm>
              <a:off x="7174500" y="4474075"/>
              <a:ext cx="1626900" cy="786000"/>
            </a:xfrm>
            <a:prstGeom prst="roundRect">
              <a:avLst>
                <a:gd fmla="val 23677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.CLASS FILE</a:t>
              </a:r>
              <a:endPara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cxnSp>
          <p:nvCxnSpPr>
            <p:cNvPr id="494" name="Google Shape;494;p54"/>
            <p:cNvCxnSpPr/>
            <p:nvPr/>
          </p:nvCxnSpPr>
          <p:spPr>
            <a:xfrm>
              <a:off x="9065300" y="4867038"/>
              <a:ext cx="1889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495" name="Google Shape;495;p54"/>
            <p:cNvSpPr/>
            <p:nvPr/>
          </p:nvSpPr>
          <p:spPr>
            <a:xfrm>
              <a:off x="11218300" y="4474075"/>
              <a:ext cx="1626900" cy="786000"/>
            </a:xfrm>
            <a:prstGeom prst="roundRect">
              <a:avLst>
                <a:gd fmla="val 23677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Internet</a:t>
              </a:r>
              <a:endPara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496" name="Google Shape;496;p54"/>
            <p:cNvSpPr/>
            <p:nvPr/>
          </p:nvSpPr>
          <p:spPr>
            <a:xfrm>
              <a:off x="9104000" y="4217650"/>
              <a:ext cx="1626900" cy="4770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Internet</a:t>
              </a:r>
              <a:endPara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497" name="Google Shape;497;p54"/>
            <p:cNvSpPr/>
            <p:nvPr/>
          </p:nvSpPr>
          <p:spPr>
            <a:xfrm>
              <a:off x="13891072" y="4743480"/>
              <a:ext cx="1053900" cy="390000"/>
            </a:xfrm>
            <a:prstGeom prst="roundRect">
              <a:avLst>
                <a:gd fmla="val 16667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JVM</a:t>
              </a:r>
              <a:endParaRPr sz="18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498" name="Google Shape;498;p54"/>
            <p:cNvSpPr/>
            <p:nvPr/>
          </p:nvSpPr>
          <p:spPr>
            <a:xfrm>
              <a:off x="13891075" y="5580930"/>
              <a:ext cx="1053900" cy="390000"/>
            </a:xfrm>
            <a:prstGeom prst="roundRect">
              <a:avLst>
                <a:gd fmla="val 16667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JVM</a:t>
              </a:r>
              <a:endParaRPr sz="18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499" name="Google Shape;499;p54"/>
            <p:cNvSpPr/>
            <p:nvPr/>
          </p:nvSpPr>
          <p:spPr>
            <a:xfrm>
              <a:off x="13891070" y="3906030"/>
              <a:ext cx="1053900" cy="390000"/>
            </a:xfrm>
            <a:prstGeom prst="roundRect">
              <a:avLst>
                <a:gd fmla="val 16667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JVM</a:t>
              </a:r>
              <a:endParaRPr sz="18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grpSp>
          <p:nvGrpSpPr>
            <p:cNvPr id="500" name="Google Shape;500;p54"/>
            <p:cNvGrpSpPr/>
            <p:nvPr/>
          </p:nvGrpSpPr>
          <p:grpSpPr>
            <a:xfrm>
              <a:off x="15116784" y="3734211"/>
              <a:ext cx="733631" cy="733631"/>
              <a:chOff x="2290525" y="8839950"/>
              <a:chExt cx="671700" cy="671700"/>
            </a:xfrm>
          </p:grpSpPr>
          <p:sp>
            <p:nvSpPr>
              <p:cNvPr id="501" name="Google Shape;501;p54"/>
              <p:cNvSpPr/>
              <p:nvPr/>
            </p:nvSpPr>
            <p:spPr>
              <a:xfrm>
                <a:off x="22905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502" name="Google Shape;502;p5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2365001" y="8914424"/>
                <a:ext cx="522752" cy="52275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03" name="Google Shape;503;p54"/>
            <p:cNvGrpSpPr/>
            <p:nvPr/>
          </p:nvGrpSpPr>
          <p:grpSpPr>
            <a:xfrm>
              <a:off x="15116841" y="4571676"/>
              <a:ext cx="733631" cy="733631"/>
              <a:chOff x="3509725" y="8839950"/>
              <a:chExt cx="671700" cy="671700"/>
            </a:xfrm>
          </p:grpSpPr>
          <p:sp>
            <p:nvSpPr>
              <p:cNvPr id="504" name="Google Shape;504;p54"/>
              <p:cNvSpPr/>
              <p:nvPr/>
            </p:nvSpPr>
            <p:spPr>
              <a:xfrm>
                <a:off x="35097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505" name="Google Shape;505;p54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3568396" y="8898624"/>
                <a:ext cx="554360" cy="55435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06" name="Google Shape;506;p54"/>
            <p:cNvGrpSpPr/>
            <p:nvPr/>
          </p:nvGrpSpPr>
          <p:grpSpPr>
            <a:xfrm>
              <a:off x="15116895" y="5409116"/>
              <a:ext cx="733631" cy="733631"/>
              <a:chOff x="4652725" y="8839950"/>
              <a:chExt cx="671700" cy="671700"/>
            </a:xfrm>
          </p:grpSpPr>
          <p:sp>
            <p:nvSpPr>
              <p:cNvPr id="507" name="Google Shape;507;p54"/>
              <p:cNvSpPr/>
              <p:nvPr/>
            </p:nvSpPr>
            <p:spPr>
              <a:xfrm>
                <a:off x="4652725" y="8839950"/>
                <a:ext cx="671700" cy="671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508" name="Google Shape;508;p54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4728915" y="8930986"/>
                <a:ext cx="489636" cy="48963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09" name="Google Shape;509;p54"/>
            <p:cNvCxnSpPr>
              <a:stCxn id="495" idx="3"/>
            </p:cNvCxnSpPr>
            <p:nvPr/>
          </p:nvCxnSpPr>
          <p:spPr>
            <a:xfrm flipH="1" rot="10800000">
              <a:off x="12845200" y="4100275"/>
              <a:ext cx="950100" cy="7668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510" name="Google Shape;510;p54"/>
            <p:cNvCxnSpPr/>
            <p:nvPr/>
          </p:nvCxnSpPr>
          <p:spPr>
            <a:xfrm>
              <a:off x="12845200" y="4938475"/>
              <a:ext cx="950100" cy="7668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511" name="Google Shape;511;p54"/>
            <p:cNvCxnSpPr/>
            <p:nvPr/>
          </p:nvCxnSpPr>
          <p:spPr>
            <a:xfrm>
              <a:off x="12845200" y="4938475"/>
              <a:ext cx="935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55"/>
          <p:cNvSpPr txBox="1"/>
          <p:nvPr/>
        </p:nvSpPr>
        <p:spPr>
          <a:xfrm>
            <a:off x="1571000" y="811950"/>
            <a:ext cx="13839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200">
                <a:solidFill>
                  <a:srgbClr val="AA81E9"/>
                </a:solidFill>
                <a:latin typeface="Poppins"/>
                <a:ea typeface="Poppins"/>
                <a:cs typeface="Poppins"/>
                <a:sym typeface="Poppins"/>
              </a:rPr>
              <a:t>Classes and Objects (Basics)</a:t>
            </a:r>
            <a:endParaRPr b="1" sz="5200">
              <a:solidFill>
                <a:srgbClr val="AA81E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7" name="Google Shape;517;p55"/>
          <p:cNvSpPr txBox="1"/>
          <p:nvPr/>
        </p:nvSpPr>
        <p:spPr>
          <a:xfrm>
            <a:off x="1594850" y="1842600"/>
            <a:ext cx="12397200" cy="43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CDAFFC"/>
                </a:solidFill>
                <a:latin typeface="Poppins"/>
                <a:ea typeface="Poppins"/>
                <a:cs typeface="Poppins"/>
                <a:sym typeface="Poppins"/>
              </a:rPr>
              <a:t>Class:</a:t>
            </a:r>
            <a:endParaRPr b="1" sz="2500">
              <a:solidFill>
                <a:srgbClr val="CDAFF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873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CDAFFC"/>
              </a:buClr>
              <a:buSzPts val="2500"/>
              <a:buFont typeface="Poppins"/>
              <a:buChar char="●"/>
            </a:pPr>
            <a:r>
              <a:rPr lang="en" sz="2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The classes and objects in Java, along with their characteristics and methods, are the foundation of everything.</a:t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873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CDAFFC"/>
              </a:buClr>
              <a:buSzPts val="2500"/>
              <a:buFont typeface="Poppins"/>
              <a:buChar char="●"/>
            </a:pPr>
            <a:r>
              <a:rPr lang="en" sz="2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 class is a collection of objects that have similar traits, behaviours, and attributes.</a:t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CDAFFC"/>
                </a:solidFill>
                <a:latin typeface="Poppins"/>
                <a:ea typeface="Poppins"/>
                <a:cs typeface="Poppins"/>
                <a:sym typeface="Poppins"/>
              </a:rPr>
              <a:t>Object:</a:t>
            </a:r>
            <a:endParaRPr b="1" sz="2500">
              <a:solidFill>
                <a:srgbClr val="CDAFF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873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oppins Medium"/>
              <a:buChar char="●"/>
            </a:pPr>
            <a:r>
              <a:rPr lang="en" sz="2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An object is an entity with state and behaviour.</a:t>
            </a:r>
            <a:endParaRPr sz="250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2" name="Google Shape;522;p56"/>
          <p:cNvGrpSpPr/>
          <p:nvPr/>
        </p:nvGrpSpPr>
        <p:grpSpPr>
          <a:xfrm>
            <a:off x="1975800" y="148525"/>
            <a:ext cx="13570549" cy="8505349"/>
            <a:chOff x="1975800" y="148525"/>
            <a:chExt cx="13570549" cy="8505349"/>
          </a:xfrm>
        </p:grpSpPr>
        <p:pic>
          <p:nvPicPr>
            <p:cNvPr id="523" name="Google Shape;523;p5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173925" y="148525"/>
              <a:ext cx="4619200" cy="2309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56"/>
            <p:cNvSpPr/>
            <p:nvPr/>
          </p:nvSpPr>
          <p:spPr>
            <a:xfrm>
              <a:off x="2841275" y="3669150"/>
              <a:ext cx="2563200" cy="4770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State</a:t>
              </a:r>
              <a:endParaRPr sz="2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cxnSp>
          <p:nvCxnSpPr>
            <p:cNvPr id="525" name="Google Shape;525;p56"/>
            <p:cNvCxnSpPr/>
            <p:nvPr/>
          </p:nvCxnSpPr>
          <p:spPr>
            <a:xfrm>
              <a:off x="8483525" y="2229525"/>
              <a:ext cx="0" cy="808200"/>
            </a:xfrm>
            <a:prstGeom prst="straightConnector1">
              <a:avLst/>
            </a:prstGeom>
            <a:noFill/>
            <a:ln cap="flat" cmpd="sng" w="38100">
              <a:solidFill>
                <a:srgbClr val="CDAFFC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6" name="Google Shape;526;p56"/>
            <p:cNvCxnSpPr/>
            <p:nvPr/>
          </p:nvCxnSpPr>
          <p:spPr>
            <a:xfrm rot="10800000">
              <a:off x="4122875" y="3037725"/>
              <a:ext cx="8721300" cy="0"/>
            </a:xfrm>
            <a:prstGeom prst="straightConnector1">
              <a:avLst/>
            </a:prstGeom>
            <a:noFill/>
            <a:ln cap="flat" cmpd="sng" w="38100">
              <a:solidFill>
                <a:srgbClr val="CDAFFC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7" name="Google Shape;527;p56"/>
            <p:cNvCxnSpPr/>
            <p:nvPr/>
          </p:nvCxnSpPr>
          <p:spPr>
            <a:xfrm rot="10800000">
              <a:off x="4122875" y="3037600"/>
              <a:ext cx="0" cy="538800"/>
            </a:xfrm>
            <a:prstGeom prst="straightConnector1">
              <a:avLst/>
            </a:prstGeom>
            <a:noFill/>
            <a:ln cap="flat" cmpd="sng" w="38100">
              <a:solidFill>
                <a:srgbClr val="CDAFFC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cxnSp>
          <p:nvCxnSpPr>
            <p:cNvPr id="528" name="Google Shape;528;p56"/>
            <p:cNvCxnSpPr/>
            <p:nvPr/>
          </p:nvCxnSpPr>
          <p:spPr>
            <a:xfrm rot="10800000">
              <a:off x="12844175" y="3037600"/>
              <a:ext cx="0" cy="538800"/>
            </a:xfrm>
            <a:prstGeom prst="straightConnector1">
              <a:avLst/>
            </a:prstGeom>
            <a:noFill/>
            <a:ln cap="flat" cmpd="sng" w="38100">
              <a:solidFill>
                <a:srgbClr val="CDAFFC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529" name="Google Shape;529;p56"/>
            <p:cNvSpPr/>
            <p:nvPr/>
          </p:nvSpPr>
          <p:spPr>
            <a:xfrm>
              <a:off x="11562575" y="3669150"/>
              <a:ext cx="2563200" cy="4770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764BB8"/>
                </a:gs>
                <a:gs pos="100000">
                  <a:srgbClr val="AA81E9"/>
                </a:gs>
              </a:gsLst>
              <a:lin ang="5400012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Behaviour</a:t>
              </a:r>
              <a:endParaRPr sz="2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pic>
          <p:nvPicPr>
            <p:cNvPr id="530" name="Google Shape;530;p56"/>
            <p:cNvPicPr preferRelativeResize="0"/>
            <p:nvPr/>
          </p:nvPicPr>
          <p:blipFill rotWithShape="1">
            <a:blip r:embed="rId4">
              <a:alphaModFix/>
            </a:blip>
            <a:srcRect b="64401" l="0" r="0" t="14379"/>
            <a:stretch/>
          </p:blipFill>
          <p:spPr>
            <a:xfrm>
              <a:off x="4465100" y="6325075"/>
              <a:ext cx="2303100" cy="7938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1" name="Google Shape;531;p5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589980" y="7765687"/>
              <a:ext cx="2988416" cy="808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2" name="Google Shape;532;p56"/>
            <p:cNvPicPr preferRelativeResize="0"/>
            <p:nvPr/>
          </p:nvPicPr>
          <p:blipFill rotWithShape="1">
            <a:blip r:embed="rId6">
              <a:alphaModFix/>
            </a:blip>
            <a:srcRect b="21351" l="16346" r="16353" t="21345"/>
            <a:stretch/>
          </p:blipFill>
          <p:spPr>
            <a:xfrm>
              <a:off x="4589983" y="4808125"/>
              <a:ext cx="2085159" cy="9321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3" name="Google Shape;533;p56"/>
            <p:cNvPicPr preferRelativeResize="0"/>
            <p:nvPr/>
          </p:nvPicPr>
          <p:blipFill rotWithShape="1">
            <a:blip r:embed="rId7">
              <a:alphaModFix/>
            </a:blip>
            <a:srcRect b="16502" l="0" r="0" t="16495"/>
            <a:stretch/>
          </p:blipFill>
          <p:spPr>
            <a:xfrm>
              <a:off x="12729483" y="6062412"/>
              <a:ext cx="2067634" cy="13853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4" name="Google Shape;534;p56"/>
            <p:cNvPicPr preferRelativeResize="0"/>
            <p:nvPr/>
          </p:nvPicPr>
          <p:blipFill rotWithShape="1">
            <a:blip r:embed="rId8">
              <a:alphaModFix/>
            </a:blip>
            <a:srcRect b="10926" l="14796" r="8972" t="10918"/>
            <a:stretch/>
          </p:blipFill>
          <p:spPr>
            <a:xfrm>
              <a:off x="12995327" y="4747837"/>
              <a:ext cx="1535947" cy="1152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5" name="Google Shape;535;p56"/>
            <p:cNvPicPr preferRelativeResize="0"/>
            <p:nvPr/>
          </p:nvPicPr>
          <p:blipFill rotWithShape="1">
            <a:blip r:embed="rId9">
              <a:alphaModFix/>
            </a:blip>
            <a:srcRect b="27697" l="0" r="0" t="35239"/>
            <a:stretch/>
          </p:blipFill>
          <p:spPr>
            <a:xfrm>
              <a:off x="12730198" y="7610118"/>
              <a:ext cx="2816150" cy="10437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6" name="Google Shape;536;p56"/>
            <p:cNvSpPr/>
            <p:nvPr/>
          </p:nvSpPr>
          <p:spPr>
            <a:xfrm>
              <a:off x="1975800" y="5035675"/>
              <a:ext cx="2067600" cy="477000"/>
            </a:xfrm>
            <a:prstGeom prst="roundRect">
              <a:avLst>
                <a:gd fmla="val 16751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Name</a:t>
              </a:r>
              <a:endParaRPr sz="26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537" name="Google Shape;537;p56"/>
            <p:cNvSpPr/>
            <p:nvPr/>
          </p:nvSpPr>
          <p:spPr>
            <a:xfrm>
              <a:off x="1975800" y="6483475"/>
              <a:ext cx="2067600" cy="477000"/>
            </a:xfrm>
            <a:prstGeom prst="roundRect">
              <a:avLst>
                <a:gd fmla="val 16751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Color</a:t>
              </a:r>
              <a:endParaRPr sz="26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538" name="Google Shape;538;p56"/>
            <p:cNvSpPr/>
            <p:nvPr/>
          </p:nvSpPr>
          <p:spPr>
            <a:xfrm>
              <a:off x="1975800" y="7931275"/>
              <a:ext cx="2067600" cy="477000"/>
            </a:xfrm>
            <a:prstGeom prst="roundRect">
              <a:avLst>
                <a:gd fmla="val 16751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Price</a:t>
              </a:r>
              <a:endParaRPr sz="26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539" name="Google Shape;539;p56"/>
            <p:cNvSpPr/>
            <p:nvPr/>
          </p:nvSpPr>
          <p:spPr>
            <a:xfrm>
              <a:off x="10662600" y="5035675"/>
              <a:ext cx="2067600" cy="477000"/>
            </a:xfrm>
            <a:prstGeom prst="roundRect">
              <a:avLst>
                <a:gd fmla="val 16751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Starts</a:t>
              </a:r>
              <a:endParaRPr sz="26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540" name="Google Shape;540;p56"/>
            <p:cNvSpPr/>
            <p:nvPr/>
          </p:nvSpPr>
          <p:spPr>
            <a:xfrm>
              <a:off x="10662600" y="6483475"/>
              <a:ext cx="2067600" cy="477000"/>
            </a:xfrm>
            <a:prstGeom prst="roundRect">
              <a:avLst>
                <a:gd fmla="val 16751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Stops</a:t>
              </a:r>
              <a:endParaRPr sz="26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  <p:sp>
          <p:nvSpPr>
            <p:cNvPr id="541" name="Google Shape;541;p56"/>
            <p:cNvSpPr/>
            <p:nvPr/>
          </p:nvSpPr>
          <p:spPr>
            <a:xfrm>
              <a:off x="10662600" y="7931275"/>
              <a:ext cx="2067600" cy="477000"/>
            </a:xfrm>
            <a:prstGeom prst="roundRect">
              <a:avLst>
                <a:gd fmla="val 16751" name="adj"/>
              </a:avLst>
            </a:prstGeom>
            <a:solidFill>
              <a:srgbClr val="E4D6F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764BB8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Drive</a:t>
              </a:r>
              <a:endParaRPr sz="2600">
                <a:solidFill>
                  <a:srgbClr val="764BB8"/>
                </a:solidFill>
                <a:latin typeface="Poppins SemiBold"/>
                <a:ea typeface="Poppins SemiBold"/>
                <a:cs typeface="Poppins SemiBold"/>
                <a:sym typeface="Poppins SemiBold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57"/>
          <p:cNvSpPr txBox="1"/>
          <p:nvPr/>
        </p:nvSpPr>
        <p:spPr>
          <a:xfrm>
            <a:off x="3826975" y="4184300"/>
            <a:ext cx="104148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" sz="13400" u="none" cap="none" strike="noStrike">
                <a:solidFill>
                  <a:srgbClr val="AA81E9"/>
                </a:solidFill>
                <a:latin typeface="Work Sans"/>
                <a:ea typeface="Work Sans"/>
                <a:cs typeface="Work Sans"/>
                <a:sym typeface="Work Sans"/>
              </a:rPr>
              <a:t>THANK YOU</a:t>
            </a:r>
            <a:endParaRPr b="1" i="0" sz="13400" u="none" cap="none" strike="noStrike">
              <a:solidFill>
                <a:srgbClr val="AA81E9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47" name="Google Shape;547;p57"/>
          <p:cNvSpPr/>
          <p:nvPr/>
        </p:nvSpPr>
        <p:spPr>
          <a:xfrm rot="5400000">
            <a:off x="2679031" y="4897711"/>
            <a:ext cx="1475400" cy="820500"/>
          </a:xfrm>
          <a:prstGeom prst="triangle">
            <a:avLst>
              <a:gd fmla="val 49916" name="adj"/>
            </a:avLst>
          </a:prstGeom>
          <a:solidFill>
            <a:srgbClr val="2D35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57"/>
          <p:cNvSpPr/>
          <p:nvPr/>
        </p:nvSpPr>
        <p:spPr>
          <a:xfrm flipH="1" rot="-5400000">
            <a:off x="13914331" y="4897711"/>
            <a:ext cx="1475400" cy="820500"/>
          </a:xfrm>
          <a:prstGeom prst="triangle">
            <a:avLst>
              <a:gd fmla="val 49916" name="adj"/>
            </a:avLst>
          </a:prstGeom>
          <a:solidFill>
            <a:srgbClr val="2D35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9" name="Google Shape;549;p57"/>
          <p:cNvPicPr preferRelativeResize="0"/>
          <p:nvPr/>
        </p:nvPicPr>
        <p:blipFill rotWithShape="1">
          <a:blip r:embed="rId3">
            <a:alphaModFix/>
          </a:blip>
          <a:srcRect b="38460" l="14475" r="15964" t="37792"/>
          <a:stretch/>
        </p:blipFill>
        <p:spPr>
          <a:xfrm>
            <a:off x="7419500" y="3071850"/>
            <a:ext cx="2944000" cy="1004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